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3"/>
  </p:notesMasterIdLst>
  <p:sldIdLst>
    <p:sldId id="257" r:id="rId2"/>
    <p:sldId id="258" r:id="rId3"/>
    <p:sldId id="305" r:id="rId4"/>
    <p:sldId id="286" r:id="rId5"/>
    <p:sldId id="290" r:id="rId6"/>
    <p:sldId id="306" r:id="rId7"/>
    <p:sldId id="307" r:id="rId8"/>
    <p:sldId id="308" r:id="rId9"/>
    <p:sldId id="309" r:id="rId10"/>
    <p:sldId id="311" r:id="rId11"/>
    <p:sldId id="312" r:id="rId12"/>
    <p:sldId id="262" r:id="rId13"/>
    <p:sldId id="263" r:id="rId14"/>
    <p:sldId id="265" r:id="rId15"/>
    <p:sldId id="266" r:id="rId16"/>
    <p:sldId id="267" r:id="rId17"/>
    <p:sldId id="270" r:id="rId18"/>
    <p:sldId id="274" r:id="rId19"/>
    <p:sldId id="271" r:id="rId20"/>
    <p:sldId id="272" r:id="rId21"/>
    <p:sldId id="273" r:id="rId22"/>
    <p:sldId id="275" r:id="rId23"/>
    <p:sldId id="277" r:id="rId24"/>
    <p:sldId id="303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8" r:id="rId34"/>
    <p:sldId id="304" r:id="rId35"/>
    <p:sldId id="319" r:id="rId36"/>
    <p:sldId id="291" r:id="rId37"/>
    <p:sldId id="318" r:id="rId38"/>
    <p:sldId id="292" r:id="rId39"/>
    <p:sldId id="293" r:id="rId40"/>
    <p:sldId id="294" r:id="rId41"/>
    <p:sldId id="300" r:id="rId42"/>
    <p:sldId id="295" r:id="rId43"/>
    <p:sldId id="296" r:id="rId44"/>
    <p:sldId id="299" r:id="rId45"/>
    <p:sldId id="301" r:id="rId46"/>
    <p:sldId id="264" r:id="rId47"/>
    <p:sldId id="315" r:id="rId48"/>
    <p:sldId id="297" r:id="rId49"/>
    <p:sldId id="298" r:id="rId50"/>
    <p:sldId id="317" r:id="rId51"/>
    <p:sldId id="302" r:id="rId5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clrMode="bw"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978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2072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7ECCCE8-046F-9E48-B5F3-AAFC77071148}" type="doc">
      <dgm:prSet loTypeId="urn:microsoft.com/office/officeart/2005/8/layout/vList2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8CC3B66-A1BA-414C-AF34-4C302E17C6F9}">
      <dgm:prSet phldrT="[Text]"/>
      <dgm:spPr/>
      <dgm:t>
        <a:bodyPr/>
        <a:lstStyle/>
        <a:p>
          <a:r>
            <a:rPr lang="en-US" dirty="0"/>
            <a:t>On-demand</a:t>
          </a:r>
        </a:p>
      </dgm:t>
    </dgm:pt>
    <dgm:pt modelId="{C0D30408-E721-B64A-A463-43F1698FA28A}" type="parTrans" cxnId="{FCE94956-F6C6-3841-BAAF-0EDB1F33F086}">
      <dgm:prSet/>
      <dgm:spPr/>
      <dgm:t>
        <a:bodyPr/>
        <a:lstStyle/>
        <a:p>
          <a:endParaRPr lang="en-US"/>
        </a:p>
      </dgm:t>
    </dgm:pt>
    <dgm:pt modelId="{E4BB9096-DEAB-2A43-A9A1-63E632A08CDF}" type="sibTrans" cxnId="{FCE94956-F6C6-3841-BAAF-0EDB1F33F086}">
      <dgm:prSet/>
      <dgm:spPr/>
      <dgm:t>
        <a:bodyPr/>
        <a:lstStyle/>
        <a:p>
          <a:endParaRPr lang="en-US"/>
        </a:p>
      </dgm:t>
    </dgm:pt>
    <dgm:pt modelId="{A4827EB2-40D0-F941-A14D-A4CA64009B64}">
      <dgm:prSet phldrT="[Text]"/>
      <dgm:spPr/>
      <dgm:t>
        <a:bodyPr/>
        <a:lstStyle/>
        <a:p>
          <a:r>
            <a:rPr lang="en-US" dirty="0"/>
            <a:t>Infrastructure available as needed via a self-service interface</a:t>
          </a:r>
        </a:p>
      </dgm:t>
    </dgm:pt>
    <dgm:pt modelId="{60C582AF-A486-BA4C-9CF8-ED816D8C2CDF}" type="parTrans" cxnId="{731BB020-6339-A640-B1DE-E3A7CA414EE0}">
      <dgm:prSet/>
      <dgm:spPr/>
      <dgm:t>
        <a:bodyPr/>
        <a:lstStyle/>
        <a:p>
          <a:endParaRPr lang="en-US"/>
        </a:p>
      </dgm:t>
    </dgm:pt>
    <dgm:pt modelId="{F766E602-CF1B-D34C-8128-8E14DEF998A2}" type="sibTrans" cxnId="{731BB020-6339-A640-B1DE-E3A7CA414EE0}">
      <dgm:prSet/>
      <dgm:spPr/>
      <dgm:t>
        <a:bodyPr/>
        <a:lstStyle/>
        <a:p>
          <a:endParaRPr lang="en-US"/>
        </a:p>
      </dgm:t>
    </dgm:pt>
    <dgm:pt modelId="{DDAD37B7-9021-BC42-A5FC-0A5E6AD96517}">
      <dgm:prSet phldrT="[Text]"/>
      <dgm:spPr/>
      <dgm:t>
        <a:bodyPr/>
        <a:lstStyle/>
        <a:p>
          <a:r>
            <a:rPr lang="en-US" dirty="0"/>
            <a:t>Network access</a:t>
          </a:r>
        </a:p>
      </dgm:t>
    </dgm:pt>
    <dgm:pt modelId="{9DB3039F-CFAB-CE42-A267-5E80D0087F3A}" type="parTrans" cxnId="{BB0397D6-A570-2942-9C45-EDC276D81A41}">
      <dgm:prSet/>
      <dgm:spPr/>
      <dgm:t>
        <a:bodyPr/>
        <a:lstStyle/>
        <a:p>
          <a:endParaRPr lang="en-US"/>
        </a:p>
      </dgm:t>
    </dgm:pt>
    <dgm:pt modelId="{6A52D2F7-33E9-2443-B92E-9CDD0538A4FC}" type="sibTrans" cxnId="{BB0397D6-A570-2942-9C45-EDC276D81A41}">
      <dgm:prSet/>
      <dgm:spPr/>
      <dgm:t>
        <a:bodyPr/>
        <a:lstStyle/>
        <a:p>
          <a:endParaRPr lang="en-US"/>
        </a:p>
      </dgm:t>
    </dgm:pt>
    <dgm:pt modelId="{FFF00C16-A3E8-294F-8211-A4185C0ED5D0}">
      <dgm:prSet phldrT="[Text]"/>
      <dgm:spPr/>
      <dgm:t>
        <a:bodyPr/>
        <a:lstStyle/>
        <a:p>
          <a:r>
            <a:rPr lang="en-US" dirty="0"/>
            <a:t>Infrastructure accessed via a broad network (generally Internet)</a:t>
          </a:r>
        </a:p>
      </dgm:t>
    </dgm:pt>
    <dgm:pt modelId="{58184FCC-3571-D949-B267-89751CE0CAF7}" type="parTrans" cxnId="{153E3EA8-58BB-4140-B67E-6FF98A62CEB7}">
      <dgm:prSet/>
      <dgm:spPr/>
      <dgm:t>
        <a:bodyPr/>
        <a:lstStyle/>
        <a:p>
          <a:endParaRPr lang="en-US"/>
        </a:p>
      </dgm:t>
    </dgm:pt>
    <dgm:pt modelId="{B8221528-DBF0-6C4B-99A9-EEB224459A29}" type="sibTrans" cxnId="{153E3EA8-58BB-4140-B67E-6FF98A62CEB7}">
      <dgm:prSet/>
      <dgm:spPr/>
      <dgm:t>
        <a:bodyPr/>
        <a:lstStyle/>
        <a:p>
          <a:endParaRPr lang="en-US"/>
        </a:p>
      </dgm:t>
    </dgm:pt>
    <dgm:pt modelId="{D61D7959-010F-804C-A8D2-1CE535FFEEAB}">
      <dgm:prSet phldrT="[Text]"/>
      <dgm:spPr/>
      <dgm:t>
        <a:bodyPr/>
        <a:lstStyle/>
        <a:p>
          <a:r>
            <a:rPr lang="en-US" dirty="0"/>
            <a:t>Resource pooling</a:t>
          </a:r>
        </a:p>
      </dgm:t>
    </dgm:pt>
    <dgm:pt modelId="{CCF8C636-0F47-0141-B31A-40C6DCB63FC5}" type="parTrans" cxnId="{3795A54F-8054-B649-9E3E-25BFCB810489}">
      <dgm:prSet/>
      <dgm:spPr/>
      <dgm:t>
        <a:bodyPr/>
        <a:lstStyle/>
        <a:p>
          <a:endParaRPr lang="en-US"/>
        </a:p>
      </dgm:t>
    </dgm:pt>
    <dgm:pt modelId="{F7F2CE45-409C-F848-B391-8BB18D0FB656}" type="sibTrans" cxnId="{3795A54F-8054-B649-9E3E-25BFCB810489}">
      <dgm:prSet/>
      <dgm:spPr/>
      <dgm:t>
        <a:bodyPr/>
        <a:lstStyle/>
        <a:p>
          <a:endParaRPr lang="en-US"/>
        </a:p>
      </dgm:t>
    </dgm:pt>
    <dgm:pt modelId="{A93983A6-B7F5-8C42-A508-59AEB078132C}">
      <dgm:prSet phldrT="[Text]"/>
      <dgm:spPr/>
      <dgm:t>
        <a:bodyPr/>
        <a:lstStyle/>
        <a:p>
          <a:r>
            <a:rPr lang="en-US" dirty="0"/>
            <a:t>Infrastructure aggregated into large resource pools which are subsequently partitioned to support specific functions</a:t>
          </a:r>
        </a:p>
      </dgm:t>
    </dgm:pt>
    <dgm:pt modelId="{ABFB787C-9B75-8B40-AFA3-F040B70F8B33}" type="parTrans" cxnId="{5B09719D-BBCB-794C-BC0D-63586C6ED2E7}">
      <dgm:prSet/>
      <dgm:spPr/>
      <dgm:t>
        <a:bodyPr/>
        <a:lstStyle/>
        <a:p>
          <a:endParaRPr lang="en-US"/>
        </a:p>
      </dgm:t>
    </dgm:pt>
    <dgm:pt modelId="{A379B530-01B8-4C42-9890-D6693D470E69}" type="sibTrans" cxnId="{5B09719D-BBCB-794C-BC0D-63586C6ED2E7}">
      <dgm:prSet/>
      <dgm:spPr/>
      <dgm:t>
        <a:bodyPr/>
        <a:lstStyle/>
        <a:p>
          <a:endParaRPr lang="en-US"/>
        </a:p>
      </dgm:t>
    </dgm:pt>
    <dgm:pt modelId="{48104C5C-D425-6748-9BAF-AB273CC086B2}">
      <dgm:prSet phldrT="[Text]"/>
      <dgm:spPr/>
      <dgm:t>
        <a:bodyPr/>
        <a:lstStyle/>
        <a:p>
          <a:r>
            <a:rPr lang="en-US" dirty="0"/>
            <a:t>Elasticity</a:t>
          </a:r>
        </a:p>
      </dgm:t>
    </dgm:pt>
    <dgm:pt modelId="{4D238DC7-B30D-4F4D-A5BA-4A950714C325}" type="parTrans" cxnId="{919F94C0-6F7C-5E43-984B-BF1ED9915F99}">
      <dgm:prSet/>
      <dgm:spPr/>
      <dgm:t>
        <a:bodyPr/>
        <a:lstStyle/>
        <a:p>
          <a:endParaRPr lang="en-US"/>
        </a:p>
      </dgm:t>
    </dgm:pt>
    <dgm:pt modelId="{1E3C137B-9C9C-E743-BADE-808F91B4ECD7}" type="sibTrans" cxnId="{919F94C0-6F7C-5E43-984B-BF1ED9915F99}">
      <dgm:prSet/>
      <dgm:spPr/>
      <dgm:t>
        <a:bodyPr/>
        <a:lstStyle/>
        <a:p>
          <a:endParaRPr lang="en-US"/>
        </a:p>
      </dgm:t>
    </dgm:pt>
    <dgm:pt modelId="{132B72DE-CC40-2E47-AA34-5A6D40136604}">
      <dgm:prSet phldrT="[Text]"/>
      <dgm:spPr/>
      <dgm:t>
        <a:bodyPr/>
        <a:lstStyle/>
        <a:p>
          <a:r>
            <a:rPr lang="en-US" dirty="0"/>
            <a:t>Utility service</a:t>
          </a:r>
        </a:p>
      </dgm:t>
    </dgm:pt>
    <dgm:pt modelId="{81D95E8A-BBD4-074B-A1C9-338704CBFFE6}" type="parTrans" cxnId="{DBD89B23-8E20-3244-9099-9A797B3D2954}">
      <dgm:prSet/>
      <dgm:spPr/>
      <dgm:t>
        <a:bodyPr/>
        <a:lstStyle/>
        <a:p>
          <a:endParaRPr lang="en-US"/>
        </a:p>
      </dgm:t>
    </dgm:pt>
    <dgm:pt modelId="{90EBEF84-2810-B549-AB8B-639F8CB4DB0B}" type="sibTrans" cxnId="{DBD89B23-8E20-3244-9099-9A797B3D2954}">
      <dgm:prSet/>
      <dgm:spPr/>
      <dgm:t>
        <a:bodyPr/>
        <a:lstStyle/>
        <a:p>
          <a:endParaRPr lang="en-US"/>
        </a:p>
      </dgm:t>
    </dgm:pt>
    <dgm:pt modelId="{708F6677-3EB0-0746-8D99-2F457BA01A35}">
      <dgm:prSet phldrT="[Text]"/>
      <dgm:spPr/>
      <dgm:t>
        <a:bodyPr/>
        <a:lstStyle/>
        <a:p>
          <a:r>
            <a:rPr lang="en-US" dirty="0"/>
            <a:t>Ability to rapidly provision and de-provision services as needed</a:t>
          </a:r>
        </a:p>
      </dgm:t>
    </dgm:pt>
    <dgm:pt modelId="{9627FFF7-753D-D749-8F66-DE0EF3A05BA1}" type="parTrans" cxnId="{769F8663-BBA5-C049-A0F3-61C5C0C89D29}">
      <dgm:prSet/>
      <dgm:spPr/>
      <dgm:t>
        <a:bodyPr/>
        <a:lstStyle/>
        <a:p>
          <a:endParaRPr lang="en-US"/>
        </a:p>
      </dgm:t>
    </dgm:pt>
    <dgm:pt modelId="{5F2BD584-4AF6-5B4E-876C-0C0DE609D06E}" type="sibTrans" cxnId="{769F8663-BBA5-C049-A0F3-61C5C0C89D29}">
      <dgm:prSet/>
      <dgm:spPr/>
      <dgm:t>
        <a:bodyPr/>
        <a:lstStyle/>
        <a:p>
          <a:endParaRPr lang="en-US"/>
        </a:p>
      </dgm:t>
    </dgm:pt>
    <dgm:pt modelId="{C4CC64D3-3818-904E-A92A-70E24CC842A4}">
      <dgm:prSet phldrT="[Text]"/>
      <dgm:spPr/>
      <dgm:t>
        <a:bodyPr/>
        <a:lstStyle/>
        <a:p>
          <a:r>
            <a:rPr lang="en-US" dirty="0"/>
            <a:t>Pay-for-usage pricing model with no minimum commitments</a:t>
          </a:r>
        </a:p>
      </dgm:t>
    </dgm:pt>
    <dgm:pt modelId="{0BBC52C6-48FF-404C-8223-CB36C84CE79C}" type="parTrans" cxnId="{E290A3CC-3294-CD48-822A-BE06C78B365D}">
      <dgm:prSet/>
      <dgm:spPr/>
      <dgm:t>
        <a:bodyPr/>
        <a:lstStyle/>
        <a:p>
          <a:endParaRPr lang="en-US"/>
        </a:p>
      </dgm:t>
    </dgm:pt>
    <dgm:pt modelId="{1456186C-23EC-B840-875A-8F2452AAB451}" type="sibTrans" cxnId="{E290A3CC-3294-CD48-822A-BE06C78B365D}">
      <dgm:prSet/>
      <dgm:spPr/>
      <dgm:t>
        <a:bodyPr/>
        <a:lstStyle/>
        <a:p>
          <a:endParaRPr lang="en-US"/>
        </a:p>
      </dgm:t>
    </dgm:pt>
    <dgm:pt modelId="{1B0B844E-3822-3048-BE84-BA8F971BEECF}" type="pres">
      <dgm:prSet presAssocID="{87ECCCE8-046F-9E48-B5F3-AAFC77071148}" presName="linear" presStyleCnt="0">
        <dgm:presLayoutVars>
          <dgm:animLvl val="lvl"/>
          <dgm:resizeHandles val="exact"/>
        </dgm:presLayoutVars>
      </dgm:prSet>
      <dgm:spPr/>
    </dgm:pt>
    <dgm:pt modelId="{F7F5F2A5-F695-1840-98D4-5D01F64E6AB3}" type="pres">
      <dgm:prSet presAssocID="{E8CC3B66-A1BA-414C-AF34-4C302E17C6F9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3B00C137-71DB-1A4F-8F8F-0B8955D1ADC0}" type="pres">
      <dgm:prSet presAssocID="{E8CC3B66-A1BA-414C-AF34-4C302E17C6F9}" presName="childText" presStyleLbl="revTx" presStyleIdx="0" presStyleCnt="5">
        <dgm:presLayoutVars>
          <dgm:bulletEnabled val="1"/>
        </dgm:presLayoutVars>
      </dgm:prSet>
      <dgm:spPr/>
    </dgm:pt>
    <dgm:pt modelId="{AEB33CA3-11D4-3B4A-8A23-EFB6351FF47A}" type="pres">
      <dgm:prSet presAssocID="{DDAD37B7-9021-BC42-A5FC-0A5E6AD96517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1436AA40-6BC7-FA4E-B6C1-D6A4E7251FFE}" type="pres">
      <dgm:prSet presAssocID="{DDAD37B7-9021-BC42-A5FC-0A5E6AD96517}" presName="childText" presStyleLbl="revTx" presStyleIdx="1" presStyleCnt="5">
        <dgm:presLayoutVars>
          <dgm:bulletEnabled val="1"/>
        </dgm:presLayoutVars>
      </dgm:prSet>
      <dgm:spPr/>
    </dgm:pt>
    <dgm:pt modelId="{DAABB6FD-71D5-5348-8627-5159782E1402}" type="pres">
      <dgm:prSet presAssocID="{D61D7959-010F-804C-A8D2-1CE535FFEEAB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A87EF585-34AC-2D4F-913F-C0C054A8BE1F}" type="pres">
      <dgm:prSet presAssocID="{D61D7959-010F-804C-A8D2-1CE535FFEEAB}" presName="childText" presStyleLbl="revTx" presStyleIdx="2" presStyleCnt="5">
        <dgm:presLayoutVars>
          <dgm:bulletEnabled val="1"/>
        </dgm:presLayoutVars>
      </dgm:prSet>
      <dgm:spPr/>
    </dgm:pt>
    <dgm:pt modelId="{CC977980-B303-A842-8C64-BE7CD3B3BDE2}" type="pres">
      <dgm:prSet presAssocID="{48104C5C-D425-6748-9BAF-AB273CC086B2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A56B81B1-26D7-8B45-B898-C812722F382E}" type="pres">
      <dgm:prSet presAssocID="{48104C5C-D425-6748-9BAF-AB273CC086B2}" presName="childText" presStyleLbl="revTx" presStyleIdx="3" presStyleCnt="5">
        <dgm:presLayoutVars>
          <dgm:bulletEnabled val="1"/>
        </dgm:presLayoutVars>
      </dgm:prSet>
      <dgm:spPr/>
    </dgm:pt>
    <dgm:pt modelId="{63DA09EB-975B-7142-95D9-EF67AB85842F}" type="pres">
      <dgm:prSet presAssocID="{132B72DE-CC40-2E47-AA34-5A6D40136604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DB834EF1-7488-AD46-A28C-FEECCB84BC2F}" type="pres">
      <dgm:prSet presAssocID="{132B72DE-CC40-2E47-AA34-5A6D40136604}" presName="childText" presStyleLbl="revTx" presStyleIdx="4" presStyleCnt="5">
        <dgm:presLayoutVars>
          <dgm:bulletEnabled val="1"/>
        </dgm:presLayoutVars>
      </dgm:prSet>
      <dgm:spPr/>
    </dgm:pt>
  </dgm:ptLst>
  <dgm:cxnLst>
    <dgm:cxn modelId="{CE333813-F04C-0D42-AD58-581E6F10EE69}" type="presOf" srcId="{FFF00C16-A3E8-294F-8211-A4185C0ED5D0}" destId="{1436AA40-6BC7-FA4E-B6C1-D6A4E7251FFE}" srcOrd="0" destOrd="0" presId="urn:microsoft.com/office/officeart/2005/8/layout/vList2"/>
    <dgm:cxn modelId="{731BB020-6339-A640-B1DE-E3A7CA414EE0}" srcId="{E8CC3B66-A1BA-414C-AF34-4C302E17C6F9}" destId="{A4827EB2-40D0-F941-A14D-A4CA64009B64}" srcOrd="0" destOrd="0" parTransId="{60C582AF-A486-BA4C-9CF8-ED816D8C2CDF}" sibTransId="{F766E602-CF1B-D34C-8128-8E14DEF998A2}"/>
    <dgm:cxn modelId="{DBD89B23-8E20-3244-9099-9A797B3D2954}" srcId="{87ECCCE8-046F-9E48-B5F3-AAFC77071148}" destId="{132B72DE-CC40-2E47-AA34-5A6D40136604}" srcOrd="4" destOrd="0" parTransId="{81D95E8A-BBD4-074B-A1C9-338704CBFFE6}" sibTransId="{90EBEF84-2810-B549-AB8B-639F8CB4DB0B}"/>
    <dgm:cxn modelId="{37FE1C2D-B7A3-BF48-846F-BF65BEE547C6}" type="presOf" srcId="{48104C5C-D425-6748-9BAF-AB273CC086B2}" destId="{CC977980-B303-A842-8C64-BE7CD3B3BDE2}" srcOrd="0" destOrd="0" presId="urn:microsoft.com/office/officeart/2005/8/layout/vList2"/>
    <dgm:cxn modelId="{B74A854F-7034-D94E-9C5F-29A18BE42169}" type="presOf" srcId="{A4827EB2-40D0-F941-A14D-A4CA64009B64}" destId="{3B00C137-71DB-1A4F-8F8F-0B8955D1ADC0}" srcOrd="0" destOrd="0" presId="urn:microsoft.com/office/officeart/2005/8/layout/vList2"/>
    <dgm:cxn modelId="{3795A54F-8054-B649-9E3E-25BFCB810489}" srcId="{87ECCCE8-046F-9E48-B5F3-AAFC77071148}" destId="{D61D7959-010F-804C-A8D2-1CE535FFEEAB}" srcOrd="2" destOrd="0" parTransId="{CCF8C636-0F47-0141-B31A-40C6DCB63FC5}" sibTransId="{F7F2CE45-409C-F848-B391-8BB18D0FB656}"/>
    <dgm:cxn modelId="{21C8A450-EE21-1247-81F6-E8D9F1E50E69}" type="presOf" srcId="{C4CC64D3-3818-904E-A92A-70E24CC842A4}" destId="{DB834EF1-7488-AD46-A28C-FEECCB84BC2F}" srcOrd="0" destOrd="0" presId="urn:microsoft.com/office/officeart/2005/8/layout/vList2"/>
    <dgm:cxn modelId="{FCE94956-F6C6-3841-BAAF-0EDB1F33F086}" srcId="{87ECCCE8-046F-9E48-B5F3-AAFC77071148}" destId="{E8CC3B66-A1BA-414C-AF34-4C302E17C6F9}" srcOrd="0" destOrd="0" parTransId="{C0D30408-E721-B64A-A463-43F1698FA28A}" sibTransId="{E4BB9096-DEAB-2A43-A9A1-63E632A08CDF}"/>
    <dgm:cxn modelId="{769F8663-BBA5-C049-A0F3-61C5C0C89D29}" srcId="{48104C5C-D425-6748-9BAF-AB273CC086B2}" destId="{708F6677-3EB0-0746-8D99-2F457BA01A35}" srcOrd="0" destOrd="0" parTransId="{9627FFF7-753D-D749-8F66-DE0EF3A05BA1}" sibTransId="{5F2BD584-4AF6-5B4E-876C-0C0DE609D06E}"/>
    <dgm:cxn modelId="{4821F074-D054-2E4D-B8BC-8F1081C0D3CB}" type="presOf" srcId="{D61D7959-010F-804C-A8D2-1CE535FFEEAB}" destId="{DAABB6FD-71D5-5348-8627-5159782E1402}" srcOrd="0" destOrd="0" presId="urn:microsoft.com/office/officeart/2005/8/layout/vList2"/>
    <dgm:cxn modelId="{A60E9C7D-3284-024E-BD74-14FD67977A16}" type="presOf" srcId="{DDAD37B7-9021-BC42-A5FC-0A5E6AD96517}" destId="{AEB33CA3-11D4-3B4A-8A23-EFB6351FF47A}" srcOrd="0" destOrd="0" presId="urn:microsoft.com/office/officeart/2005/8/layout/vList2"/>
    <dgm:cxn modelId="{5B09719D-BBCB-794C-BC0D-63586C6ED2E7}" srcId="{D61D7959-010F-804C-A8D2-1CE535FFEEAB}" destId="{A93983A6-B7F5-8C42-A508-59AEB078132C}" srcOrd="0" destOrd="0" parTransId="{ABFB787C-9B75-8B40-AFA3-F040B70F8B33}" sibTransId="{A379B530-01B8-4C42-9890-D6693D470E69}"/>
    <dgm:cxn modelId="{153E3EA8-58BB-4140-B67E-6FF98A62CEB7}" srcId="{DDAD37B7-9021-BC42-A5FC-0A5E6AD96517}" destId="{FFF00C16-A3E8-294F-8211-A4185C0ED5D0}" srcOrd="0" destOrd="0" parTransId="{58184FCC-3571-D949-B267-89751CE0CAF7}" sibTransId="{B8221528-DBF0-6C4B-99A9-EEB224459A29}"/>
    <dgm:cxn modelId="{919F94C0-6F7C-5E43-984B-BF1ED9915F99}" srcId="{87ECCCE8-046F-9E48-B5F3-AAFC77071148}" destId="{48104C5C-D425-6748-9BAF-AB273CC086B2}" srcOrd="3" destOrd="0" parTransId="{4D238DC7-B30D-4F4D-A5BA-4A950714C325}" sibTransId="{1E3C137B-9C9C-E743-BADE-808F91B4ECD7}"/>
    <dgm:cxn modelId="{E290A3CC-3294-CD48-822A-BE06C78B365D}" srcId="{132B72DE-CC40-2E47-AA34-5A6D40136604}" destId="{C4CC64D3-3818-904E-A92A-70E24CC842A4}" srcOrd="0" destOrd="0" parTransId="{0BBC52C6-48FF-404C-8223-CB36C84CE79C}" sibTransId="{1456186C-23EC-B840-875A-8F2452AAB451}"/>
    <dgm:cxn modelId="{D8C43FD6-0E37-0D47-8369-FFCADC1CC89A}" type="presOf" srcId="{132B72DE-CC40-2E47-AA34-5A6D40136604}" destId="{63DA09EB-975B-7142-95D9-EF67AB85842F}" srcOrd="0" destOrd="0" presId="urn:microsoft.com/office/officeart/2005/8/layout/vList2"/>
    <dgm:cxn modelId="{BB0397D6-A570-2942-9C45-EDC276D81A41}" srcId="{87ECCCE8-046F-9E48-B5F3-AAFC77071148}" destId="{DDAD37B7-9021-BC42-A5FC-0A5E6AD96517}" srcOrd="1" destOrd="0" parTransId="{9DB3039F-CFAB-CE42-A267-5E80D0087F3A}" sibTransId="{6A52D2F7-33E9-2443-B92E-9CDD0538A4FC}"/>
    <dgm:cxn modelId="{6E9603DA-4D32-DE42-AFB7-7C26ED4D0E34}" type="presOf" srcId="{708F6677-3EB0-0746-8D99-2F457BA01A35}" destId="{A56B81B1-26D7-8B45-B898-C812722F382E}" srcOrd="0" destOrd="0" presId="urn:microsoft.com/office/officeart/2005/8/layout/vList2"/>
    <dgm:cxn modelId="{4FE69BDC-CB0F-5D4A-A1EB-254E00CC1C67}" type="presOf" srcId="{A93983A6-B7F5-8C42-A508-59AEB078132C}" destId="{A87EF585-34AC-2D4F-913F-C0C054A8BE1F}" srcOrd="0" destOrd="0" presId="urn:microsoft.com/office/officeart/2005/8/layout/vList2"/>
    <dgm:cxn modelId="{9794E3E4-A6F6-A14F-A410-24355F0F8804}" type="presOf" srcId="{87ECCCE8-046F-9E48-B5F3-AAFC77071148}" destId="{1B0B844E-3822-3048-BE84-BA8F971BEECF}" srcOrd="0" destOrd="0" presId="urn:microsoft.com/office/officeart/2005/8/layout/vList2"/>
    <dgm:cxn modelId="{04DF1FED-434E-1643-B208-A5C0E64725DE}" type="presOf" srcId="{E8CC3B66-A1BA-414C-AF34-4C302E17C6F9}" destId="{F7F5F2A5-F695-1840-98D4-5D01F64E6AB3}" srcOrd="0" destOrd="0" presId="urn:microsoft.com/office/officeart/2005/8/layout/vList2"/>
    <dgm:cxn modelId="{AECCF531-2A96-A942-B7E3-F904AEA6EA08}" type="presParOf" srcId="{1B0B844E-3822-3048-BE84-BA8F971BEECF}" destId="{F7F5F2A5-F695-1840-98D4-5D01F64E6AB3}" srcOrd="0" destOrd="0" presId="urn:microsoft.com/office/officeart/2005/8/layout/vList2"/>
    <dgm:cxn modelId="{C85A4222-DBD9-3B4B-9B65-6D05825CBAD7}" type="presParOf" srcId="{1B0B844E-3822-3048-BE84-BA8F971BEECF}" destId="{3B00C137-71DB-1A4F-8F8F-0B8955D1ADC0}" srcOrd="1" destOrd="0" presId="urn:microsoft.com/office/officeart/2005/8/layout/vList2"/>
    <dgm:cxn modelId="{5A24CE4B-A468-CA47-8B1C-2461CAB806BA}" type="presParOf" srcId="{1B0B844E-3822-3048-BE84-BA8F971BEECF}" destId="{AEB33CA3-11D4-3B4A-8A23-EFB6351FF47A}" srcOrd="2" destOrd="0" presId="urn:microsoft.com/office/officeart/2005/8/layout/vList2"/>
    <dgm:cxn modelId="{E4D47BCC-0C26-C544-831A-34343E2AC57B}" type="presParOf" srcId="{1B0B844E-3822-3048-BE84-BA8F971BEECF}" destId="{1436AA40-6BC7-FA4E-B6C1-D6A4E7251FFE}" srcOrd="3" destOrd="0" presId="urn:microsoft.com/office/officeart/2005/8/layout/vList2"/>
    <dgm:cxn modelId="{5551E94D-A6E3-F243-8091-412E0DD5DA7C}" type="presParOf" srcId="{1B0B844E-3822-3048-BE84-BA8F971BEECF}" destId="{DAABB6FD-71D5-5348-8627-5159782E1402}" srcOrd="4" destOrd="0" presId="urn:microsoft.com/office/officeart/2005/8/layout/vList2"/>
    <dgm:cxn modelId="{3768D7F1-F542-374C-B323-AD101E82AD03}" type="presParOf" srcId="{1B0B844E-3822-3048-BE84-BA8F971BEECF}" destId="{A87EF585-34AC-2D4F-913F-C0C054A8BE1F}" srcOrd="5" destOrd="0" presId="urn:microsoft.com/office/officeart/2005/8/layout/vList2"/>
    <dgm:cxn modelId="{0F74EB76-D7FE-0047-8535-8F5DF0F9A518}" type="presParOf" srcId="{1B0B844E-3822-3048-BE84-BA8F971BEECF}" destId="{CC977980-B303-A842-8C64-BE7CD3B3BDE2}" srcOrd="6" destOrd="0" presId="urn:microsoft.com/office/officeart/2005/8/layout/vList2"/>
    <dgm:cxn modelId="{71191036-94F9-3743-958F-CD35BF0E60E2}" type="presParOf" srcId="{1B0B844E-3822-3048-BE84-BA8F971BEECF}" destId="{A56B81B1-26D7-8B45-B898-C812722F382E}" srcOrd="7" destOrd="0" presId="urn:microsoft.com/office/officeart/2005/8/layout/vList2"/>
    <dgm:cxn modelId="{99A15E5A-DA44-0648-9A47-E5F602867E34}" type="presParOf" srcId="{1B0B844E-3822-3048-BE84-BA8F971BEECF}" destId="{63DA09EB-975B-7142-95D9-EF67AB85842F}" srcOrd="8" destOrd="0" presId="urn:microsoft.com/office/officeart/2005/8/layout/vList2"/>
    <dgm:cxn modelId="{4A4CEED0-C4DE-D845-9B31-982CEB6E5ECB}" type="presParOf" srcId="{1B0B844E-3822-3048-BE84-BA8F971BEECF}" destId="{DB834EF1-7488-AD46-A28C-FEECCB84BC2F}" srcOrd="9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F5F2A5-F695-1840-98D4-5D01F64E6AB3}">
      <dsp:nvSpPr>
        <dsp:cNvPr id="0" name=""/>
        <dsp:cNvSpPr/>
      </dsp:nvSpPr>
      <dsp:spPr>
        <a:xfrm>
          <a:off x="0" y="58296"/>
          <a:ext cx="8229600" cy="50368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On-demand</a:t>
          </a:r>
        </a:p>
      </dsp:txBody>
      <dsp:txXfrm>
        <a:off x="24588" y="82884"/>
        <a:ext cx="8180424" cy="454509"/>
      </dsp:txXfrm>
    </dsp:sp>
    <dsp:sp modelId="{3B00C137-71DB-1A4F-8F8F-0B8955D1ADC0}">
      <dsp:nvSpPr>
        <dsp:cNvPr id="0" name=""/>
        <dsp:cNvSpPr/>
      </dsp:nvSpPr>
      <dsp:spPr>
        <a:xfrm>
          <a:off x="0" y="561981"/>
          <a:ext cx="8229600" cy="34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1290" tIns="26670" rIns="149352" bIns="2667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 dirty="0"/>
            <a:t>Infrastructure available as needed via a self-service interface</a:t>
          </a:r>
        </a:p>
      </dsp:txBody>
      <dsp:txXfrm>
        <a:off x="0" y="561981"/>
        <a:ext cx="8229600" cy="347760"/>
      </dsp:txXfrm>
    </dsp:sp>
    <dsp:sp modelId="{AEB33CA3-11D4-3B4A-8A23-EFB6351FF47A}">
      <dsp:nvSpPr>
        <dsp:cNvPr id="0" name=""/>
        <dsp:cNvSpPr/>
      </dsp:nvSpPr>
      <dsp:spPr>
        <a:xfrm>
          <a:off x="0" y="909741"/>
          <a:ext cx="8229600" cy="50368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Network access</a:t>
          </a:r>
        </a:p>
      </dsp:txBody>
      <dsp:txXfrm>
        <a:off x="24588" y="934329"/>
        <a:ext cx="8180424" cy="454509"/>
      </dsp:txXfrm>
    </dsp:sp>
    <dsp:sp modelId="{1436AA40-6BC7-FA4E-B6C1-D6A4E7251FFE}">
      <dsp:nvSpPr>
        <dsp:cNvPr id="0" name=""/>
        <dsp:cNvSpPr/>
      </dsp:nvSpPr>
      <dsp:spPr>
        <a:xfrm>
          <a:off x="0" y="1413426"/>
          <a:ext cx="8229600" cy="34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1290" tIns="26670" rIns="149352" bIns="2667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 dirty="0"/>
            <a:t>Infrastructure accessed via a broad network (generally Internet)</a:t>
          </a:r>
        </a:p>
      </dsp:txBody>
      <dsp:txXfrm>
        <a:off x="0" y="1413426"/>
        <a:ext cx="8229600" cy="347760"/>
      </dsp:txXfrm>
    </dsp:sp>
    <dsp:sp modelId="{DAABB6FD-71D5-5348-8627-5159782E1402}">
      <dsp:nvSpPr>
        <dsp:cNvPr id="0" name=""/>
        <dsp:cNvSpPr/>
      </dsp:nvSpPr>
      <dsp:spPr>
        <a:xfrm>
          <a:off x="0" y="1761186"/>
          <a:ext cx="8229600" cy="50368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Resource pooling</a:t>
          </a:r>
        </a:p>
      </dsp:txBody>
      <dsp:txXfrm>
        <a:off x="24588" y="1785774"/>
        <a:ext cx="8180424" cy="454509"/>
      </dsp:txXfrm>
    </dsp:sp>
    <dsp:sp modelId="{A87EF585-34AC-2D4F-913F-C0C054A8BE1F}">
      <dsp:nvSpPr>
        <dsp:cNvPr id="0" name=""/>
        <dsp:cNvSpPr/>
      </dsp:nvSpPr>
      <dsp:spPr>
        <a:xfrm>
          <a:off x="0" y="2264871"/>
          <a:ext cx="8229600" cy="4999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1290" tIns="26670" rIns="149352" bIns="2667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 dirty="0"/>
            <a:t>Infrastructure aggregated into large resource pools which are subsequently partitioned to support specific functions</a:t>
          </a:r>
        </a:p>
      </dsp:txBody>
      <dsp:txXfrm>
        <a:off x="0" y="2264871"/>
        <a:ext cx="8229600" cy="499904"/>
      </dsp:txXfrm>
    </dsp:sp>
    <dsp:sp modelId="{CC977980-B303-A842-8C64-BE7CD3B3BDE2}">
      <dsp:nvSpPr>
        <dsp:cNvPr id="0" name=""/>
        <dsp:cNvSpPr/>
      </dsp:nvSpPr>
      <dsp:spPr>
        <a:xfrm>
          <a:off x="0" y="2764776"/>
          <a:ext cx="8229600" cy="50368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Elasticity</a:t>
          </a:r>
        </a:p>
      </dsp:txBody>
      <dsp:txXfrm>
        <a:off x="24588" y="2789364"/>
        <a:ext cx="8180424" cy="454509"/>
      </dsp:txXfrm>
    </dsp:sp>
    <dsp:sp modelId="{A56B81B1-26D7-8B45-B898-C812722F382E}">
      <dsp:nvSpPr>
        <dsp:cNvPr id="0" name=""/>
        <dsp:cNvSpPr/>
      </dsp:nvSpPr>
      <dsp:spPr>
        <a:xfrm>
          <a:off x="0" y="3268461"/>
          <a:ext cx="8229600" cy="34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1290" tIns="26670" rIns="149352" bIns="2667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 dirty="0"/>
            <a:t>Ability to rapidly provision and de-provision services as needed</a:t>
          </a:r>
        </a:p>
      </dsp:txBody>
      <dsp:txXfrm>
        <a:off x="0" y="3268461"/>
        <a:ext cx="8229600" cy="347760"/>
      </dsp:txXfrm>
    </dsp:sp>
    <dsp:sp modelId="{63DA09EB-975B-7142-95D9-EF67AB85842F}">
      <dsp:nvSpPr>
        <dsp:cNvPr id="0" name=""/>
        <dsp:cNvSpPr/>
      </dsp:nvSpPr>
      <dsp:spPr>
        <a:xfrm>
          <a:off x="0" y="3616221"/>
          <a:ext cx="8229600" cy="50368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Utility service</a:t>
          </a:r>
        </a:p>
      </dsp:txBody>
      <dsp:txXfrm>
        <a:off x="24588" y="3640809"/>
        <a:ext cx="8180424" cy="454509"/>
      </dsp:txXfrm>
    </dsp:sp>
    <dsp:sp modelId="{DB834EF1-7488-AD46-A28C-FEECCB84BC2F}">
      <dsp:nvSpPr>
        <dsp:cNvPr id="0" name=""/>
        <dsp:cNvSpPr/>
      </dsp:nvSpPr>
      <dsp:spPr>
        <a:xfrm>
          <a:off x="0" y="4119906"/>
          <a:ext cx="8229600" cy="34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1290" tIns="26670" rIns="149352" bIns="2667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 dirty="0"/>
            <a:t>Pay-for-usage pricing model with no minimum commitments</a:t>
          </a:r>
        </a:p>
      </dsp:txBody>
      <dsp:txXfrm>
        <a:off x="0" y="4119906"/>
        <a:ext cx="8229600" cy="3477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FA7C73-A59F-2045-8A69-F0D8962A96AD}" type="datetimeFigureOut">
              <a:rPr lang="en-US" smtClean="0"/>
              <a:t>9/11/21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549DD9-BFAC-B846-AC6E-3DC4983BA4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2817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2CD4A9-07E7-904F-8E79-961CFA78245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3046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65825-1538-3A4D-944A-D06B0D1CBF06}" type="datetimeFigureOut">
              <a:rPr lang="en-US" smtClean="0"/>
              <a:t>9/11/21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FD1E0-EC31-5740-936E-29E3D69630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1792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65825-1538-3A4D-944A-D06B0D1CBF06}" type="datetimeFigureOut">
              <a:rPr lang="en-US" smtClean="0"/>
              <a:t>9/11/21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FD1E0-EC31-5740-936E-29E3D69630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4153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65825-1538-3A4D-944A-D06B0D1CBF06}" type="datetimeFigureOut">
              <a:rPr lang="en-US" smtClean="0"/>
              <a:t>9/11/21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FD1E0-EC31-5740-936E-29E3D69630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7785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65825-1538-3A4D-944A-D06B0D1CBF06}" type="datetimeFigureOut">
              <a:rPr lang="en-US" smtClean="0"/>
              <a:t>9/11/21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FD1E0-EC31-5740-936E-29E3D69630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0623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65825-1538-3A4D-944A-D06B0D1CBF06}" type="datetimeFigureOut">
              <a:rPr lang="en-US" smtClean="0"/>
              <a:t>9/11/21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FD1E0-EC31-5740-936E-29E3D69630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3210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65825-1538-3A4D-944A-D06B0D1CBF06}" type="datetimeFigureOut">
              <a:rPr lang="en-US" smtClean="0"/>
              <a:t>9/11/21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FD1E0-EC31-5740-936E-29E3D69630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9031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65825-1538-3A4D-944A-D06B0D1CBF06}" type="datetimeFigureOut">
              <a:rPr lang="en-US" smtClean="0"/>
              <a:t>9/11/21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FD1E0-EC31-5740-936E-29E3D69630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7543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65825-1538-3A4D-944A-D06B0D1CBF06}" type="datetimeFigureOut">
              <a:rPr lang="en-US" smtClean="0"/>
              <a:t>9/11/21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FD1E0-EC31-5740-936E-29E3D69630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3500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65825-1538-3A4D-944A-D06B0D1CBF06}" type="datetimeFigureOut">
              <a:rPr lang="en-US" smtClean="0"/>
              <a:t>9/11/21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FD1E0-EC31-5740-936E-29E3D69630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4870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65825-1538-3A4D-944A-D06B0D1CBF06}" type="datetimeFigureOut">
              <a:rPr lang="en-US" smtClean="0"/>
              <a:t>9/11/21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FD1E0-EC31-5740-936E-29E3D69630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7965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65825-1538-3A4D-944A-D06B0D1CBF06}" type="datetimeFigureOut">
              <a:rPr lang="en-US" smtClean="0"/>
              <a:t>9/11/21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FD1E0-EC31-5740-936E-29E3D69630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4760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F65825-1538-3A4D-944A-D06B0D1CBF06}" type="datetimeFigureOut">
              <a:rPr lang="en-US" smtClean="0"/>
              <a:t>9/11/21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3FD1E0-EC31-5740-936E-29E3D69630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4858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s3-us-east-1.amazonaws.com/ust123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tif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sv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hyperlink" Target="http://www.ec2instances.info/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://169.254.169.254/latest/meta-data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270111"/>
            <a:ext cx="7772400" cy="2330340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prstClr val="black"/>
                </a:solidFill>
              </a:rPr>
              <a:t>DevOps &amp; Cloud Infrastructure</a:t>
            </a:r>
            <a:br>
              <a:rPr lang="en-US" sz="3600" dirty="0">
                <a:solidFill>
                  <a:prstClr val="black"/>
                </a:solidFill>
              </a:rPr>
            </a:br>
            <a:r>
              <a:rPr lang="en-US" sz="3600">
                <a:solidFill>
                  <a:prstClr val="black"/>
                </a:solidFill>
              </a:rPr>
              <a:t>SEIS 615</a:t>
            </a:r>
            <a:br>
              <a:rPr lang="en-US" sz="3600">
                <a:solidFill>
                  <a:prstClr val="black"/>
                </a:solidFill>
              </a:rPr>
            </a:br>
            <a:r>
              <a:rPr lang="en-US" sz="3600">
                <a:solidFill>
                  <a:prstClr val="black"/>
                </a:solidFill>
              </a:rPr>
              <a:t>Virtualization &amp; AWS</a:t>
            </a:r>
            <a:endParaRPr lang="en-US" sz="6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0000" lnSpcReduction="20000"/>
          </a:bodyPr>
          <a:lstStyle/>
          <a:p>
            <a:pPr algn="l"/>
            <a:r>
              <a:rPr lang="en-US" dirty="0"/>
              <a:t>Jason Baker</a:t>
            </a:r>
          </a:p>
          <a:p>
            <a:pPr algn="l"/>
            <a:r>
              <a:rPr lang="en-US" dirty="0"/>
              <a:t>Adjunct Instructor</a:t>
            </a:r>
          </a:p>
          <a:p>
            <a:pPr algn="l"/>
            <a:r>
              <a:rPr lang="en-US" dirty="0"/>
              <a:t>Graduate Programs in Software</a:t>
            </a:r>
          </a:p>
          <a:p>
            <a:pPr algn="l"/>
            <a:r>
              <a:rPr lang="en-US" dirty="0"/>
              <a:t>University of St. Thomas</a:t>
            </a:r>
          </a:p>
          <a:p>
            <a:pPr algn="l"/>
            <a:r>
              <a:rPr lang="en-US" dirty="0"/>
              <a:t>St. Paul, MN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8123" y="3886200"/>
            <a:ext cx="3695700" cy="219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7115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Virtualization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02258"/>
          </a:xfrm>
        </p:spPr>
        <p:txBody>
          <a:bodyPr>
            <a:normAutofit/>
          </a:bodyPr>
          <a:lstStyle/>
          <a:p>
            <a:r>
              <a:rPr lang="en-US" b="1" dirty="0"/>
              <a:t>OS Partitioning</a:t>
            </a:r>
          </a:p>
          <a:p>
            <a:pPr lvl="1"/>
            <a:r>
              <a:rPr lang="en-US" dirty="0"/>
              <a:t>Host (or guest) operating system can partition out processes, memory, and scheduling to emulate a separate OS environment.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Separate OS environments all use same kernel.</a:t>
            </a:r>
          </a:p>
          <a:p>
            <a:pPr lvl="2"/>
            <a:r>
              <a:rPr lang="en-US" dirty="0"/>
              <a:t>If host is Linux then all “guests” are Linux.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Example: Docker containers</a:t>
            </a:r>
          </a:p>
          <a:p>
            <a:pPr lvl="2"/>
            <a:r>
              <a:rPr lang="en-US" dirty="0"/>
              <a:t>We will cover this later in the course. </a:t>
            </a:r>
            <a:r>
              <a:rPr lang="en-US" dirty="0">
                <a:sym typeface="Wingdings"/>
              </a:rPr>
              <a:t></a:t>
            </a:r>
          </a:p>
          <a:p>
            <a:pPr lvl="2"/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561365" y="4268655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90187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Virtualization infrastructure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0629"/>
          </a:xfrm>
        </p:spPr>
        <p:txBody>
          <a:bodyPr>
            <a:normAutofit/>
          </a:bodyPr>
          <a:lstStyle/>
          <a:p>
            <a:r>
              <a:rPr lang="en-US" dirty="0"/>
              <a:t>Server virtualization is the predominant form of virtualized infrastructure.</a:t>
            </a:r>
          </a:p>
          <a:p>
            <a:pPr lvl="1"/>
            <a:r>
              <a:rPr lang="en-US" dirty="0"/>
              <a:t>Most servers in enterprises are now virtualized.</a:t>
            </a:r>
          </a:p>
          <a:p>
            <a:pPr lvl="2"/>
            <a:r>
              <a:rPr lang="en-US" dirty="0"/>
              <a:t>Gartner estimates up to 75% of workloads are virtualized.</a:t>
            </a:r>
          </a:p>
          <a:p>
            <a:pPr lvl="2"/>
            <a:r>
              <a:rPr lang="en-US" dirty="0"/>
              <a:t>New virtualization software licenses have declined for first time in over a decade!</a:t>
            </a:r>
          </a:p>
          <a:p>
            <a:pPr lvl="2"/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561365" y="4268655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b="12409"/>
          <a:stretch/>
        </p:blipFill>
        <p:spPr>
          <a:xfrm>
            <a:off x="5891753" y="4637987"/>
            <a:ext cx="2318993" cy="1946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3728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Computing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is cloud computing?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2400" dirty="0"/>
              <a:t>Cloud computing is a model for enabling convenient, </a:t>
            </a:r>
            <a:r>
              <a:rPr lang="en-US" sz="2400" b="1" dirty="0"/>
              <a:t>on-demand network</a:t>
            </a:r>
            <a:r>
              <a:rPr lang="en-US" sz="2400" dirty="0"/>
              <a:t> access to a </a:t>
            </a:r>
            <a:r>
              <a:rPr lang="en-US" sz="2400" b="1" dirty="0"/>
              <a:t>shared</a:t>
            </a:r>
            <a:r>
              <a:rPr lang="en-US" sz="2400" dirty="0"/>
              <a:t> </a:t>
            </a:r>
            <a:r>
              <a:rPr lang="en-US" sz="2400" b="1" dirty="0"/>
              <a:t>pool of configurable computing resources</a:t>
            </a:r>
            <a:r>
              <a:rPr lang="en-US" sz="2400" dirty="0"/>
              <a:t> (e.g., networks, servers, storage, applications, and services) that can be </a:t>
            </a:r>
            <a:r>
              <a:rPr lang="en-US" sz="2400" b="1" dirty="0"/>
              <a:t>rapidly</a:t>
            </a:r>
            <a:r>
              <a:rPr lang="en-US" sz="2400" dirty="0"/>
              <a:t> </a:t>
            </a:r>
            <a:r>
              <a:rPr lang="en-US" sz="2400" b="1" dirty="0"/>
              <a:t>provisioned and released </a:t>
            </a:r>
            <a:r>
              <a:rPr lang="en-US" sz="2400" dirty="0"/>
              <a:t>with minimal management effort or service provider interaction. 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1600" dirty="0"/>
              <a:t>National Institute of Standards and Technology</a:t>
            </a:r>
          </a:p>
          <a:p>
            <a:pPr marL="0" indent="0">
              <a:buNone/>
            </a:pPr>
            <a:r>
              <a:rPr lang="en-US" sz="1600" dirty="0"/>
              <a:t>NIST SP 800-145</a:t>
            </a:r>
          </a:p>
        </p:txBody>
      </p:sp>
    </p:spTree>
    <p:extLst>
      <p:ext uri="{BB962C8B-B14F-4D97-AF65-F5344CB8AC3E}">
        <p14:creationId xmlns:p14="http://schemas.microsoft.com/office/powerpoint/2010/main" val="10874482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8293"/>
            <a:ext cx="8229600" cy="1143000"/>
          </a:xfrm>
        </p:spPr>
        <p:txBody>
          <a:bodyPr/>
          <a:lstStyle/>
          <a:p>
            <a:r>
              <a:rPr lang="en-US" dirty="0"/>
              <a:t>Cloud Computing Characteristics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91648289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660070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Computing Benefits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Align infrastructure capacity with current IT demand to achieve cost savings.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3499" y="2969067"/>
            <a:ext cx="6389601" cy="3837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6587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Computing Service Models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7288" b="-7288"/>
          <a:stretch>
            <a:fillRect/>
          </a:stretch>
        </p:blipFill>
        <p:spPr/>
      </p:pic>
      <p:sp>
        <p:nvSpPr>
          <p:cNvPr id="5" name="TextBox 4"/>
          <p:cNvSpPr txBox="1"/>
          <p:nvPr/>
        </p:nvSpPr>
        <p:spPr>
          <a:xfrm>
            <a:off x="457200" y="5941497"/>
            <a:ext cx="2680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Infrastructure-as-a-Service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418882" y="5941497"/>
            <a:ext cx="2189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Platform-as-a-Service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198243" y="5941497"/>
            <a:ext cx="2220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Software-as-a-Service</a:t>
            </a:r>
          </a:p>
        </p:txBody>
      </p:sp>
    </p:spTree>
    <p:extLst>
      <p:ext uri="{BB962C8B-B14F-4D97-AF65-F5344CB8AC3E}">
        <p14:creationId xmlns:p14="http://schemas.microsoft.com/office/powerpoint/2010/main" val="16221330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Deployment Models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590999"/>
            <a:ext cx="7620000" cy="425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5662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Amazon Web Services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b="1" dirty="0"/>
              <a:t>1</a:t>
            </a:r>
            <a:r>
              <a:rPr lang="en-US" b="1" baseline="30000" dirty="0"/>
              <a:t>st</a:t>
            </a:r>
            <a:r>
              <a:rPr lang="en-US" b="1" dirty="0"/>
              <a:t> public cloud computing platform</a:t>
            </a:r>
          </a:p>
          <a:p>
            <a:pPr lvl="1"/>
            <a:r>
              <a:rPr lang="en-US" dirty="0"/>
              <a:t>Chris </a:t>
            </a:r>
            <a:r>
              <a:rPr lang="en-US" dirty="0" err="1"/>
              <a:t>Pinkman</a:t>
            </a:r>
            <a:r>
              <a:rPr lang="en-US" dirty="0"/>
              <a:t> and Benjamin Black described what Amazon infrastructure should like and how it could be sold as a service.</a:t>
            </a:r>
          </a:p>
          <a:p>
            <a:pPr lvl="1"/>
            <a:r>
              <a:rPr lang="en-US" dirty="0"/>
              <a:t>Simple Queue Service (SQS) launched in 2004.</a:t>
            </a:r>
          </a:p>
          <a:p>
            <a:pPr lvl="1"/>
            <a:r>
              <a:rPr lang="en-US" dirty="0"/>
              <a:t>S3 &amp; EC2 (AWS) launched in 2006.</a:t>
            </a:r>
          </a:p>
          <a:p>
            <a:pPr lvl="1"/>
            <a:endParaRPr lang="en-US" dirty="0"/>
          </a:p>
          <a:p>
            <a:r>
              <a:rPr lang="en-US" b="1" dirty="0"/>
              <a:t>Largest public cloud provider </a:t>
            </a:r>
          </a:p>
          <a:p>
            <a:pPr lvl="1"/>
            <a:r>
              <a:rPr lang="en-US" dirty="0"/>
              <a:t>AWS is larger than the next 3 largest cloud providers combined.</a:t>
            </a:r>
          </a:p>
          <a:p>
            <a:pPr lvl="1"/>
            <a:endParaRPr lang="en-US" dirty="0"/>
          </a:p>
          <a:p>
            <a:r>
              <a:rPr lang="en-US" dirty="0" err="1"/>
              <a:t>Amazon.com</a:t>
            </a:r>
            <a:r>
              <a:rPr lang="en-US" dirty="0"/>
              <a:t> runs on top of AWS (though on completely separate infrastructure).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9684" y="5679042"/>
            <a:ext cx="2235603" cy="894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05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AWS?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AWS platform contains all of the services needed to reinforce concepts in this course.</a:t>
            </a:r>
          </a:p>
          <a:p>
            <a:endParaRPr lang="en-US" dirty="0"/>
          </a:p>
          <a:p>
            <a:r>
              <a:rPr lang="en-US" dirty="0"/>
              <a:t>IT professionals should understand how to use the most popular cloud platform.</a:t>
            </a:r>
          </a:p>
          <a:p>
            <a:endParaRPr lang="en-US" dirty="0"/>
          </a:p>
          <a:p>
            <a:r>
              <a:rPr lang="en-US" dirty="0"/>
              <a:t>Students receive educational credits for using AWS.</a:t>
            </a:r>
          </a:p>
          <a:p>
            <a:endParaRPr lang="en-US" dirty="0"/>
          </a:p>
          <a:p>
            <a:r>
              <a:rPr lang="en-US" dirty="0"/>
              <a:t>Course lectures based on AWS certification training paths.</a:t>
            </a:r>
          </a:p>
        </p:txBody>
      </p:sp>
    </p:spTree>
    <p:extLst>
      <p:ext uri="{BB962C8B-B14F-4D97-AF65-F5344CB8AC3E}">
        <p14:creationId xmlns:p14="http://schemas.microsoft.com/office/powerpoint/2010/main" val="22882845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Ecosystem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E19CA7-8C1D-9445-9409-4FC2561905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437" y="1177377"/>
            <a:ext cx="7327900" cy="557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2437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Virtualization</a:t>
            </a:r>
          </a:p>
          <a:p>
            <a:r>
              <a:rPr lang="en-US" dirty="0"/>
              <a:t>Cloud Computing</a:t>
            </a:r>
          </a:p>
          <a:p>
            <a:r>
              <a:rPr lang="en-US" dirty="0"/>
              <a:t>Amazon Web Services (AWS)</a:t>
            </a:r>
          </a:p>
          <a:p>
            <a:r>
              <a:rPr lang="en-US" dirty="0"/>
              <a:t>IAM</a:t>
            </a:r>
          </a:p>
          <a:p>
            <a:r>
              <a:rPr lang="en-US" dirty="0"/>
              <a:t>S3</a:t>
            </a:r>
          </a:p>
          <a:p>
            <a:r>
              <a:rPr lang="en-US" dirty="0"/>
              <a:t>EC2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12224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Global Infrastructure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66E2AB-F54D-E84D-AB33-365CF58239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8200"/>
            <a:ext cx="914400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0235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Regions &amp; Zones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1130157" y="3989100"/>
            <a:ext cx="6744984" cy="2634461"/>
            <a:chOff x="790482" y="1956652"/>
            <a:chExt cx="7896318" cy="3394985"/>
          </a:xfrm>
        </p:grpSpPr>
        <p:sp>
          <p:nvSpPr>
            <p:cNvPr id="5" name="Rounded Rectangle 4"/>
            <p:cNvSpPr/>
            <p:nvPr/>
          </p:nvSpPr>
          <p:spPr>
            <a:xfrm>
              <a:off x="790482" y="2436096"/>
              <a:ext cx="3498856" cy="2915541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5187944" y="2436096"/>
              <a:ext cx="3498856" cy="2915541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762387" y="1956652"/>
              <a:ext cx="16209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Region: us-east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113413" y="1956652"/>
              <a:ext cx="16731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Region: us-west</a:t>
              </a: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1282913" y="2737513"/>
              <a:ext cx="971905" cy="868183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Availability Zone</a:t>
              </a:r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2897391" y="4147124"/>
              <a:ext cx="971905" cy="868183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Availability Zone</a:t>
              </a: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2897391" y="2737513"/>
              <a:ext cx="971905" cy="868183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Availability Zone</a:t>
              </a:r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1276434" y="4147124"/>
              <a:ext cx="971905" cy="868183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Availability Zone</a:t>
              </a:r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5653378" y="2944840"/>
              <a:ext cx="971905" cy="868183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Availability Zone</a:t>
              </a:r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7311896" y="4231062"/>
              <a:ext cx="971905" cy="868183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Availability Zone</a:t>
              </a:r>
            </a:p>
          </p:txBody>
        </p:sp>
        <p:cxnSp>
          <p:nvCxnSpPr>
            <p:cNvPr id="16" name="Straight Connector 15"/>
            <p:cNvCxnSpPr>
              <a:stCxn id="9" idx="3"/>
              <a:endCxn id="11" idx="1"/>
            </p:cNvCxnSpPr>
            <p:nvPr/>
          </p:nvCxnSpPr>
          <p:spPr>
            <a:xfrm>
              <a:off x="2254818" y="3171605"/>
              <a:ext cx="642573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stCxn id="9" idx="2"/>
              <a:endCxn id="12" idx="0"/>
            </p:cNvCxnSpPr>
            <p:nvPr/>
          </p:nvCxnSpPr>
          <p:spPr>
            <a:xfrm flipH="1">
              <a:off x="1762387" y="3605696"/>
              <a:ext cx="6479" cy="54142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>
              <a:stCxn id="11" idx="2"/>
              <a:endCxn id="10" idx="0"/>
            </p:cNvCxnSpPr>
            <p:nvPr/>
          </p:nvCxnSpPr>
          <p:spPr>
            <a:xfrm>
              <a:off x="3383344" y="3605696"/>
              <a:ext cx="0" cy="54142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stCxn id="10" idx="1"/>
              <a:endCxn id="12" idx="3"/>
            </p:cNvCxnSpPr>
            <p:nvPr/>
          </p:nvCxnSpPr>
          <p:spPr>
            <a:xfrm flipH="1">
              <a:off x="2248339" y="4581216"/>
              <a:ext cx="649052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6599365" y="3787107"/>
              <a:ext cx="712531" cy="44395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/>
          <p:cNvSpPr txBox="1"/>
          <p:nvPr/>
        </p:nvSpPr>
        <p:spPr>
          <a:xfrm>
            <a:off x="790483" y="1417640"/>
            <a:ext cx="789631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 dirty="0"/>
              <a:t>AWS Infrastructure partitioned into many </a:t>
            </a:r>
            <a:r>
              <a:rPr lang="en-US" sz="1600" b="1" dirty="0"/>
              <a:t>regions</a:t>
            </a:r>
            <a:r>
              <a:rPr lang="en-US" sz="1600" dirty="0"/>
              <a:t>, each of which contains one or more </a:t>
            </a:r>
            <a:r>
              <a:rPr lang="en-US" sz="1600" b="1" dirty="0"/>
              <a:t>availability zones </a:t>
            </a:r>
            <a:r>
              <a:rPr lang="en-US" sz="1600" dirty="0"/>
              <a:t>(AZs).</a:t>
            </a:r>
          </a:p>
          <a:p>
            <a:pPr marL="285750" indent="-285750">
              <a:buFont typeface="Arial"/>
              <a:buChar char="•"/>
            </a:pPr>
            <a:endParaRPr lang="en-US" sz="1600" b="1" dirty="0"/>
          </a:p>
          <a:p>
            <a:pPr marL="285750" indent="-285750">
              <a:buFont typeface="Arial"/>
              <a:buChar char="•"/>
            </a:pPr>
            <a:r>
              <a:rPr lang="en-US" sz="1600" dirty="0"/>
              <a:t>Regions are in separate geographical locations around the world.</a:t>
            </a:r>
          </a:p>
          <a:p>
            <a:pPr marL="285750" indent="-285750">
              <a:buFont typeface="Arial"/>
              <a:buChar char="•"/>
            </a:pPr>
            <a:endParaRPr lang="en-US" sz="1600" dirty="0"/>
          </a:p>
          <a:p>
            <a:pPr marL="285750" indent="-285750">
              <a:buFont typeface="Arial"/>
              <a:buChar char="•"/>
            </a:pPr>
            <a:r>
              <a:rPr lang="en-US" sz="1600" dirty="0"/>
              <a:t>AZs represent distinct locations, comprised of one or more datacenters, within a particular region.</a:t>
            </a:r>
          </a:p>
          <a:p>
            <a:pPr marL="285750" indent="-285750">
              <a:buFont typeface="Arial"/>
              <a:buChar char="•"/>
            </a:pPr>
            <a:endParaRPr lang="en-US" sz="1600" dirty="0"/>
          </a:p>
          <a:p>
            <a:pPr marL="285750" indent="-285750">
              <a:buFont typeface="Arial"/>
              <a:buChar char="•"/>
            </a:pPr>
            <a:r>
              <a:rPr lang="en-US" sz="1600" dirty="0"/>
              <a:t>Availability zone IDs are an abstraction and will differ between customer accounts.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19376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Identity &amp; Access Management (IAM)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6099915" cy="3858208"/>
          </a:xfrm>
        </p:spPr>
        <p:txBody>
          <a:bodyPr>
            <a:noAutofit/>
          </a:bodyPr>
          <a:lstStyle/>
          <a:p>
            <a:r>
              <a:rPr lang="en-US" sz="2000" dirty="0"/>
              <a:t>IAM allows organizations to create users and manage their access to AWS resources.</a:t>
            </a:r>
          </a:p>
          <a:p>
            <a:endParaRPr lang="en-US" sz="2000" dirty="0"/>
          </a:p>
          <a:p>
            <a:r>
              <a:rPr lang="en-US" sz="2000" dirty="0"/>
              <a:t>Provides granular governance controls and federated access.</a:t>
            </a:r>
          </a:p>
          <a:p>
            <a:pPr lvl="1"/>
            <a:r>
              <a:rPr lang="en-US" sz="2000" dirty="0"/>
              <a:t>Password expiration/strength</a:t>
            </a:r>
          </a:p>
          <a:p>
            <a:pPr lvl="1"/>
            <a:r>
              <a:rPr lang="en-US" sz="2000" dirty="0"/>
              <a:t>Login via Active Directory, Facebook, etc.</a:t>
            </a:r>
          </a:p>
          <a:p>
            <a:pPr lvl="1"/>
            <a:r>
              <a:rPr lang="en-US" sz="2000" dirty="0"/>
              <a:t>Restrict access to specific services and resources.</a:t>
            </a:r>
          </a:p>
          <a:p>
            <a:pPr lvl="1"/>
            <a:endParaRPr lang="en-US" sz="2000" dirty="0"/>
          </a:p>
          <a:p>
            <a:r>
              <a:rPr lang="en-US" sz="2000" dirty="0"/>
              <a:t>Signup account (root account) is your master account, best practice is to </a:t>
            </a:r>
            <a:r>
              <a:rPr lang="en-US" sz="2000" b="1" dirty="0"/>
              <a:t>not</a:t>
            </a:r>
            <a:r>
              <a:rPr lang="en-US" sz="2000" dirty="0"/>
              <a:t> use it for day-to-day management.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2696B721-ED4A-D148-B18E-97F9F68B4C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81966" y="1417638"/>
            <a:ext cx="1001311" cy="1001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8784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IAM Terms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b="1" dirty="0"/>
              <a:t>User</a:t>
            </a:r>
            <a:r>
              <a:rPr lang="en-US" dirty="0"/>
              <a:t>: an individual setup with an account in IAM.</a:t>
            </a:r>
          </a:p>
          <a:p>
            <a:endParaRPr lang="en-US" dirty="0"/>
          </a:p>
          <a:p>
            <a:r>
              <a:rPr lang="en-US" b="1" dirty="0"/>
              <a:t>Group</a:t>
            </a:r>
            <a:r>
              <a:rPr lang="en-US" dirty="0"/>
              <a:t>: a set of users sharing similar access privileges.</a:t>
            </a:r>
          </a:p>
          <a:p>
            <a:endParaRPr lang="en-US" dirty="0"/>
          </a:p>
          <a:p>
            <a:r>
              <a:rPr lang="en-US" b="1" dirty="0"/>
              <a:t>Role</a:t>
            </a:r>
            <a:r>
              <a:rPr lang="en-US" dirty="0"/>
              <a:t>: access privileges that may be assigned to AWS resources.</a:t>
            </a:r>
          </a:p>
          <a:p>
            <a:pPr lvl="1"/>
            <a:r>
              <a:rPr lang="en-US" dirty="0"/>
              <a:t>Lets resources act like users with specific privileges.</a:t>
            </a:r>
          </a:p>
          <a:p>
            <a:pPr lvl="1"/>
            <a:endParaRPr lang="en-US" dirty="0"/>
          </a:p>
          <a:p>
            <a:r>
              <a:rPr lang="en-US" b="1" dirty="0"/>
              <a:t>Policy</a:t>
            </a:r>
            <a:r>
              <a:rPr lang="en-US" dirty="0"/>
              <a:t>: a document containing one or more defined privileges.</a:t>
            </a:r>
          </a:p>
        </p:txBody>
      </p:sp>
    </p:spTree>
    <p:extLst>
      <p:ext uri="{BB962C8B-B14F-4D97-AF65-F5344CB8AC3E}">
        <p14:creationId xmlns:p14="http://schemas.microsoft.com/office/powerpoint/2010/main" val="19563607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Hands-on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Log into the AWS Web Console using your account.</a:t>
            </a:r>
          </a:p>
          <a:p>
            <a:endParaRPr lang="en-US" dirty="0"/>
          </a:p>
          <a:p>
            <a:r>
              <a:rPr lang="en-US" dirty="0"/>
              <a:t>Try to follow the instructor on your own or work with a classmate.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8698" y="403586"/>
            <a:ext cx="1014052" cy="1014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9716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IAM Hands-on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IAM is </a:t>
            </a:r>
            <a:r>
              <a:rPr lang="en-US" b="1" u="sng" dirty="0"/>
              <a:t>global</a:t>
            </a:r>
            <a:r>
              <a:rPr lang="en-US" dirty="0"/>
              <a:t>, any changes we make impact all regions.</a:t>
            </a:r>
          </a:p>
          <a:p>
            <a:endParaRPr lang="en-US" dirty="0"/>
          </a:p>
          <a:p>
            <a:r>
              <a:rPr lang="en-US" dirty="0"/>
              <a:t>All activities we do on the web console may also be done via command line or SDK.</a:t>
            </a:r>
          </a:p>
          <a:p>
            <a:endParaRPr lang="en-US" dirty="0"/>
          </a:p>
          <a:p>
            <a:r>
              <a:rPr lang="en-US" dirty="0"/>
              <a:t>IAM users sign-in link is the web login URL for users (and it may be customized).</a:t>
            </a:r>
          </a:p>
          <a:p>
            <a:endParaRPr lang="en-US" dirty="0"/>
          </a:p>
          <a:p>
            <a:r>
              <a:rPr lang="en-US" dirty="0"/>
              <a:t>IAM Security Status shows important security steps (recommend turning on MFA).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8698" y="403586"/>
            <a:ext cx="1014052" cy="1014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0928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IAM Hands-on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31095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Create new user</a:t>
            </a:r>
          </a:p>
          <a:p>
            <a:pPr lvl="1"/>
            <a:r>
              <a:rPr lang="en-US" dirty="0"/>
              <a:t>Each user has a user name, password, access key ID, and secret access key.</a:t>
            </a:r>
          </a:p>
          <a:p>
            <a:pPr lvl="1"/>
            <a:r>
              <a:rPr lang="en-US" dirty="0"/>
              <a:t>User name and password required to log into web console.</a:t>
            </a:r>
          </a:p>
          <a:p>
            <a:pPr lvl="1"/>
            <a:r>
              <a:rPr lang="en-US" dirty="0"/>
              <a:t>Access key and secret access key required to use AWS API (** KEEP THESE SAFE!!)</a:t>
            </a:r>
          </a:p>
          <a:p>
            <a:pPr lvl="1"/>
            <a:endParaRPr lang="en-US" dirty="0"/>
          </a:p>
          <a:p>
            <a:r>
              <a:rPr lang="en-US" dirty="0"/>
              <a:t>Create a new group</a:t>
            </a:r>
          </a:p>
          <a:p>
            <a:pPr lvl="1"/>
            <a:r>
              <a:rPr lang="en-US" dirty="0"/>
              <a:t>Each group has one or more policies attached.</a:t>
            </a:r>
          </a:p>
          <a:p>
            <a:pPr lvl="1"/>
            <a:r>
              <a:rPr lang="en-US" dirty="0"/>
              <a:t>Policies define access privileges for group members.</a:t>
            </a:r>
          </a:p>
          <a:p>
            <a:pPr lvl="1"/>
            <a:endParaRPr lang="en-US" dirty="0"/>
          </a:p>
          <a:p>
            <a:r>
              <a:rPr lang="en-US" dirty="0"/>
              <a:t>Account Settings</a:t>
            </a:r>
          </a:p>
          <a:p>
            <a:pPr lvl="1"/>
            <a:r>
              <a:rPr lang="en-US" dirty="0"/>
              <a:t>Define password strength/expiration requirements.</a:t>
            </a:r>
          </a:p>
          <a:p>
            <a:pPr lvl="1"/>
            <a:endParaRPr lang="en-US" dirty="0"/>
          </a:p>
          <a:p>
            <a:r>
              <a:rPr lang="en-US" dirty="0"/>
              <a:t>Roles</a:t>
            </a:r>
          </a:p>
          <a:p>
            <a:pPr lvl="1"/>
            <a:r>
              <a:rPr lang="en-US" dirty="0"/>
              <a:t>Allow a resource to access other resources with set privileges.</a:t>
            </a:r>
          </a:p>
          <a:p>
            <a:pPr lvl="1"/>
            <a:r>
              <a:rPr lang="en-US" dirty="0"/>
              <a:t>Example: Allow webserver on EC2 to retrieve files stored on S3.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8698" y="403586"/>
            <a:ext cx="1014052" cy="1014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2518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Storage Service (S3)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6677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Secure, durable, highly-scalable object storage</a:t>
            </a:r>
          </a:p>
          <a:p>
            <a:pPr lvl="1"/>
            <a:r>
              <a:rPr lang="en-US" dirty="0"/>
              <a:t>Object based and stored as a key/value + metadata</a:t>
            </a:r>
          </a:p>
          <a:p>
            <a:pPr lvl="2"/>
            <a:r>
              <a:rPr lang="en-US" dirty="0"/>
              <a:t>Key = filename</a:t>
            </a:r>
          </a:p>
          <a:p>
            <a:pPr lvl="2"/>
            <a:r>
              <a:rPr lang="en-US" dirty="0"/>
              <a:t>Value = data</a:t>
            </a:r>
          </a:p>
          <a:p>
            <a:pPr lvl="2"/>
            <a:r>
              <a:rPr lang="en-US" dirty="0"/>
              <a:t>Version ID = version of the file</a:t>
            </a:r>
          </a:p>
          <a:p>
            <a:pPr lvl="2"/>
            <a:r>
              <a:rPr lang="en-US" dirty="0"/>
              <a:t>Metadata = various descriptive information about the file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Standard S3 data is stored across multiple AZs in a region (11 9’s </a:t>
            </a:r>
            <a:r>
              <a:rPr lang="en-US" b="1" dirty="0"/>
              <a:t>durability</a:t>
            </a:r>
            <a:r>
              <a:rPr lang="en-US" dirty="0"/>
              <a:t>: 99.999999999%)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Highly available: 4 9’s </a:t>
            </a:r>
            <a:r>
              <a:rPr lang="en-US" b="1" dirty="0"/>
              <a:t>availability</a:t>
            </a:r>
            <a:r>
              <a:rPr lang="en-US" dirty="0"/>
              <a:t> (99.99%)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Unlimited storage</a:t>
            </a:r>
          </a:p>
          <a:p>
            <a:pPr lvl="2"/>
            <a:r>
              <a:rPr lang="en-US" dirty="0"/>
              <a:t>Individual files may be 0 bytes to 5TB</a:t>
            </a:r>
          </a:p>
          <a:p>
            <a:pPr lvl="2"/>
            <a:endParaRPr lang="en-US" dirty="0"/>
          </a:p>
          <a:p>
            <a:r>
              <a:rPr lang="en-US" dirty="0"/>
              <a:t>You </a:t>
            </a:r>
            <a:r>
              <a:rPr lang="en-US" b="1" u="sng" dirty="0"/>
              <a:t>cannot</a:t>
            </a:r>
            <a:r>
              <a:rPr lang="en-US" dirty="0"/>
              <a:t> install a file system on S3 (</a:t>
            </a:r>
            <a:r>
              <a:rPr lang="en-US" dirty="0" err="1"/>
              <a:t>ntfs</a:t>
            </a:r>
            <a:r>
              <a:rPr lang="en-US" dirty="0"/>
              <a:t>/ ext4) or use for database storage!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A3CA2023-8BE1-1346-9CC2-9FA0075670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79259" y="433212"/>
            <a:ext cx="1075707" cy="1075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7264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S3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67641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S3 storage namespace is partitioned into </a:t>
            </a:r>
            <a:r>
              <a:rPr lang="en-US" b="1" dirty="0"/>
              <a:t>buckets</a:t>
            </a:r>
            <a:r>
              <a:rPr lang="en-US" dirty="0"/>
              <a:t> in each region.</a:t>
            </a:r>
          </a:p>
          <a:p>
            <a:pPr lvl="1"/>
            <a:r>
              <a:rPr lang="en-US" dirty="0"/>
              <a:t>Files are stored in a bucket.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Bucket name is </a:t>
            </a:r>
            <a:r>
              <a:rPr lang="en-US" b="1" u="sng" dirty="0"/>
              <a:t>global</a:t>
            </a:r>
            <a:r>
              <a:rPr lang="en-US" dirty="0"/>
              <a:t> and must be unique.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Initial limit of 100 buckets per account (but can be increased).</a:t>
            </a:r>
          </a:p>
          <a:p>
            <a:pPr lvl="1"/>
            <a:endParaRPr lang="en-US" dirty="0"/>
          </a:p>
          <a:p>
            <a:r>
              <a:rPr lang="en-US" dirty="0"/>
              <a:t>Data consistency</a:t>
            </a:r>
          </a:p>
          <a:p>
            <a:pPr lvl="1"/>
            <a:r>
              <a:rPr lang="en-US" dirty="0"/>
              <a:t>New objects = Read after Write consistency.</a:t>
            </a:r>
          </a:p>
          <a:p>
            <a:pPr lvl="1"/>
            <a:r>
              <a:rPr lang="en-US" dirty="0"/>
              <a:t>Updated or deleted objects = Eventual consistency.</a:t>
            </a:r>
          </a:p>
          <a:p>
            <a:pPr lvl="2"/>
            <a:r>
              <a:rPr lang="en-US" dirty="0"/>
              <a:t>If you update an object and then try to immediately read it again, you might get the old version.</a:t>
            </a:r>
          </a:p>
        </p:txBody>
      </p:sp>
    </p:spTree>
    <p:extLst>
      <p:ext uri="{BB962C8B-B14F-4D97-AF65-F5344CB8AC3E}">
        <p14:creationId xmlns:p14="http://schemas.microsoft.com/office/powerpoint/2010/main" val="34476077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S3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85713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Security</a:t>
            </a:r>
          </a:p>
          <a:p>
            <a:pPr lvl="1"/>
            <a:r>
              <a:rPr lang="en-US" dirty="0"/>
              <a:t>Set access control policies on a bucket level or a per-file level.</a:t>
            </a:r>
          </a:p>
          <a:p>
            <a:pPr lvl="1"/>
            <a:r>
              <a:rPr lang="en-US" dirty="0"/>
              <a:t>Encrypt data-at-rest for greater security (AES-256).</a:t>
            </a:r>
          </a:p>
          <a:p>
            <a:pPr lvl="1"/>
            <a:r>
              <a:rPr lang="en-US" dirty="0"/>
              <a:t>Transmit data to S3 via SSL/TLS.</a:t>
            </a:r>
          </a:p>
          <a:p>
            <a:pPr lvl="1"/>
            <a:r>
              <a:rPr lang="en-US" dirty="0"/>
              <a:t>Create logs tracking all access to buckets and files.</a:t>
            </a:r>
          </a:p>
          <a:p>
            <a:pPr lvl="1"/>
            <a:endParaRPr lang="en-US" dirty="0"/>
          </a:p>
          <a:p>
            <a:r>
              <a:rPr lang="en-US" dirty="0"/>
              <a:t>Cost</a:t>
            </a:r>
          </a:p>
          <a:p>
            <a:pPr lvl="1"/>
            <a:r>
              <a:rPr lang="en-US" dirty="0"/>
              <a:t>Pay for storage space per GB, number of requests (GET, PUT, etc.) and data transmission.</a:t>
            </a:r>
          </a:p>
          <a:p>
            <a:pPr lvl="2"/>
            <a:r>
              <a:rPr lang="en-US" dirty="0"/>
              <a:t>No fee for incoming data.</a:t>
            </a:r>
          </a:p>
          <a:p>
            <a:pPr lvl="1"/>
            <a:endParaRPr lang="en-US" dirty="0"/>
          </a:p>
          <a:p>
            <a:r>
              <a:rPr lang="en-US" dirty="0"/>
              <a:t>Additional S3 features</a:t>
            </a:r>
          </a:p>
          <a:p>
            <a:pPr lvl="1"/>
            <a:r>
              <a:rPr lang="en-US" dirty="0"/>
              <a:t>Several storage classes for increased performance or lower cost.</a:t>
            </a:r>
          </a:p>
          <a:p>
            <a:pPr lvl="1"/>
            <a:r>
              <a:rPr lang="en-US" dirty="0"/>
              <a:t>Lifecycle management to automatically delete or archive data.</a:t>
            </a:r>
          </a:p>
          <a:p>
            <a:pPr lvl="1"/>
            <a:r>
              <a:rPr lang="en-US" dirty="0"/>
              <a:t>Versioning to track changes to file.</a:t>
            </a:r>
          </a:p>
        </p:txBody>
      </p:sp>
    </p:spTree>
    <p:extLst>
      <p:ext uri="{BB962C8B-B14F-4D97-AF65-F5344CB8AC3E}">
        <p14:creationId xmlns:p14="http://schemas.microsoft.com/office/powerpoint/2010/main" val="7379621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Virtualization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0629"/>
          </a:xfrm>
        </p:spPr>
        <p:txBody>
          <a:bodyPr>
            <a:normAutofit/>
          </a:bodyPr>
          <a:lstStyle/>
          <a:p>
            <a:r>
              <a:rPr lang="en-US" dirty="0"/>
              <a:t>A stack: combination of infrastructure, OS, and applications required to support a service.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Before early 2000’s, a stack = 1 server + 1 OS</a:t>
            </a:r>
          </a:p>
          <a:p>
            <a:endParaRPr lang="en-US" dirty="0"/>
          </a:p>
          <a:p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2215298" y="3214540"/>
            <a:ext cx="4506013" cy="1672486"/>
            <a:chOff x="735891" y="3175233"/>
            <a:chExt cx="7036736" cy="2437440"/>
          </a:xfrm>
        </p:grpSpPr>
        <p:sp>
          <p:nvSpPr>
            <p:cNvPr id="6" name="Rectangle 5"/>
            <p:cNvSpPr/>
            <p:nvPr/>
          </p:nvSpPr>
          <p:spPr>
            <a:xfrm>
              <a:off x="735892" y="4924203"/>
              <a:ext cx="7036733" cy="68847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Compute/Storage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735891" y="3175233"/>
              <a:ext cx="7036734" cy="688470"/>
            </a:xfrm>
            <a:prstGeom prst="rect">
              <a:avLst/>
            </a:prstGeom>
            <a:solidFill>
              <a:schemeClr val="tx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Software applications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735893" y="4083739"/>
              <a:ext cx="7036734" cy="688470"/>
            </a:xfrm>
            <a:prstGeom prst="rect">
              <a:avLst/>
            </a:prstGeom>
            <a:solidFill>
              <a:schemeClr val="accent5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Operating System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822568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S3 Storage Classes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76877"/>
          </a:xfrm>
        </p:spPr>
        <p:txBody>
          <a:bodyPr>
            <a:normAutofit fontScale="55000" lnSpcReduction="20000"/>
          </a:bodyPr>
          <a:lstStyle/>
          <a:p>
            <a:r>
              <a:rPr lang="en-US" b="1" dirty="0"/>
              <a:t>Standard</a:t>
            </a:r>
            <a:r>
              <a:rPr lang="en-US" dirty="0"/>
              <a:t> S3: default storage tier appropriate for most requirements.</a:t>
            </a:r>
          </a:p>
          <a:p>
            <a:pPr lvl="1"/>
            <a:r>
              <a:rPr lang="en-US" dirty="0"/>
              <a:t>Durability: 99.999999999% (11 9’s)</a:t>
            </a:r>
          </a:p>
          <a:p>
            <a:pPr lvl="1"/>
            <a:r>
              <a:rPr lang="en-US" dirty="0"/>
              <a:t>Availability: 99.99% (four 9’s)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b="1" dirty="0"/>
              <a:t>S3-IA </a:t>
            </a:r>
            <a:r>
              <a:rPr lang="en-US" dirty="0"/>
              <a:t>(Infrequently Accessed): data which isn’t accessed frequently, but must be available immediately.</a:t>
            </a:r>
          </a:p>
          <a:p>
            <a:pPr lvl="1"/>
            <a:r>
              <a:rPr lang="en-US" dirty="0"/>
              <a:t>Availability: 99.9% (three 9’s)</a:t>
            </a:r>
          </a:p>
          <a:p>
            <a:pPr lvl="1"/>
            <a:endParaRPr lang="en-US" dirty="0"/>
          </a:p>
          <a:p>
            <a:r>
              <a:rPr lang="en-US" b="1" dirty="0"/>
              <a:t>S3-IA One Zone: </a:t>
            </a:r>
            <a:r>
              <a:rPr lang="en-US" dirty="0"/>
              <a:t>data which isn’t accessed frequently, but must be available immediately and doesn't need to be resilient.</a:t>
            </a:r>
          </a:p>
          <a:p>
            <a:pPr lvl="1"/>
            <a:r>
              <a:rPr lang="en-US" dirty="0"/>
              <a:t>Availability: 99.5% (two 9’s)</a:t>
            </a:r>
          </a:p>
          <a:p>
            <a:endParaRPr lang="en-US" dirty="0"/>
          </a:p>
          <a:p>
            <a:r>
              <a:rPr lang="en-US" b="1" dirty="0"/>
              <a:t>Intelligent Tiering</a:t>
            </a:r>
            <a:r>
              <a:rPr lang="en-US" dirty="0"/>
              <a:t>: monitors access to object and automatically moves it from standard to infrequent access tier (or vice-versa)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b="1" dirty="0"/>
              <a:t>Glacier</a:t>
            </a:r>
            <a:r>
              <a:rPr lang="en-US" dirty="0"/>
              <a:t>: inexpensive data archiving, minutes-to-hours (configurable) to restore data.</a:t>
            </a:r>
          </a:p>
          <a:p>
            <a:endParaRPr lang="en-US" dirty="0"/>
          </a:p>
          <a:p>
            <a:r>
              <a:rPr lang="en-US" b="1" dirty="0"/>
              <a:t>Deep Glacier</a:t>
            </a:r>
            <a:r>
              <a:rPr lang="en-US" dirty="0"/>
              <a:t>: designed for archiving data 7+ years, retrieval of data within 12 </a:t>
            </a:r>
            <a:r>
              <a:rPr lang="en-US" dirty="0" err="1"/>
              <a:t>hr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6575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S3 Hands-on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78002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Create a new bucket</a:t>
            </a:r>
          </a:p>
          <a:p>
            <a:pPr lvl="1"/>
            <a:r>
              <a:rPr lang="en-US" dirty="0"/>
              <a:t>Bucket name must be globally unique and associated with a specific region (don’t use this example name):</a:t>
            </a:r>
          </a:p>
          <a:p>
            <a:pPr lvl="2"/>
            <a:r>
              <a:rPr lang="en-US" dirty="0">
                <a:hlinkClick r:id="rId2"/>
              </a:rPr>
              <a:t>https://s3-us-east-1.amazonaws.com/ust123</a:t>
            </a:r>
            <a:endParaRPr lang="en-US" dirty="0"/>
          </a:p>
          <a:p>
            <a:pPr lvl="2"/>
            <a:endParaRPr lang="en-US" dirty="0"/>
          </a:p>
          <a:p>
            <a:pPr lvl="1"/>
            <a:r>
              <a:rPr lang="en-US" dirty="0"/>
              <a:t>Permissions: set bucket-level access policy.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Static website hosting: host a website using a set of files in a bucket.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Events: trigger notifications based on file changes.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Versioning: track file changes.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Lifecycle: automate file archiving or deletion.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Tags: create unique metadata for tracking</a:t>
            </a:r>
          </a:p>
          <a:p>
            <a:pPr lvl="2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8698" y="403586"/>
            <a:ext cx="1014052" cy="1014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1432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S3 Hands-on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Add a new file</a:t>
            </a:r>
          </a:p>
          <a:p>
            <a:pPr lvl="1"/>
            <a:r>
              <a:rPr lang="en-US" dirty="0"/>
              <a:t>Upload a file through web console.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File changes via HTTP PUT or DELETE.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Each file has a set of metadata.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Each file has a unique web link.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Can set storage class and encryption on a per-file basis.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8698" y="403586"/>
            <a:ext cx="1014052" cy="1014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7264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CloudFront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2059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Global Content Distribution Network (CDN)</a:t>
            </a:r>
          </a:p>
          <a:p>
            <a:pPr lvl="1"/>
            <a:r>
              <a:rPr lang="en-US" dirty="0"/>
              <a:t>Cache S3 files at over 50 edge locations throughout the world.</a:t>
            </a:r>
          </a:p>
          <a:p>
            <a:pPr lvl="1"/>
            <a:endParaRPr lang="en-US" dirty="0"/>
          </a:p>
          <a:p>
            <a:pPr lvl="1"/>
            <a:r>
              <a:rPr lang="en-US" b="1" dirty="0"/>
              <a:t>Edge location:</a:t>
            </a:r>
            <a:r>
              <a:rPr lang="en-US" dirty="0"/>
              <a:t> physical datacenter location were files are stored.</a:t>
            </a:r>
          </a:p>
          <a:p>
            <a:pPr lvl="2"/>
            <a:r>
              <a:rPr lang="en-US" dirty="0"/>
              <a:t>Don’t confuse edge locations with regions!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Distribution: a set of S3 files that are cached in edge locations.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Benefit: Website visitor is automatically directed to </a:t>
            </a:r>
            <a:r>
              <a:rPr lang="en-US" i="1" dirty="0"/>
              <a:t>closest</a:t>
            </a:r>
            <a:r>
              <a:rPr lang="en-US" dirty="0"/>
              <a:t> file cache, decreasing download latency and improving website response time.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Note: it can be expensive to remove (invalidate) cached objects. Oftentimes people just add new versions of their files to the distribution.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00C9BFF2-F73A-8D41-AA5E-6619F81FED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44721" y="378080"/>
            <a:ext cx="1222120" cy="1222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1631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CloudFront</a:t>
            </a:r>
            <a:r>
              <a:rPr lang="en-US" dirty="0"/>
              <a:t> Edge Locations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31010"/>
            <a:ext cx="9144000" cy="3863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8500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S3 Transfer Acceleration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6D5576-FCAB-BF44-A831-CC66B119C6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513489"/>
            <a:ext cx="7993117" cy="4585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32830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Snowball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DD19BA0C-64BC-E14C-AE7A-A4989A4DAA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54704" y="303890"/>
            <a:ext cx="1084496" cy="108449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8BC4AB4-7A58-8C48-ABE7-57E7CA21A0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386" y="1610972"/>
            <a:ext cx="8040414" cy="4482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21174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Snowmobile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698E5D-3D68-9846-931F-B863BD5358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418" y="1520314"/>
            <a:ext cx="7678391" cy="43190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A207A41-292D-4A44-AA54-A5655E6D20B6}"/>
              </a:ext>
            </a:extLst>
          </p:cNvPr>
          <p:cNvSpPr txBox="1"/>
          <p:nvPr/>
        </p:nvSpPr>
        <p:spPr>
          <a:xfrm>
            <a:off x="1240220" y="2235015"/>
            <a:ext cx="58857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100 Petabyte (PB) storage transfer!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7E2E24AD-2987-2F48-852C-AF6A77270B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96894" y="303890"/>
            <a:ext cx="1084496" cy="1084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2198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Elastic Compute Cloud (EC2)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Service that provides resizable compute capacity in the cloud.</a:t>
            </a:r>
          </a:p>
          <a:p>
            <a:endParaRPr lang="en-US" dirty="0"/>
          </a:p>
          <a:p>
            <a:r>
              <a:rPr lang="en-US" dirty="0"/>
              <a:t>Core computing infrastructure building block that supports many other AWS services.</a:t>
            </a:r>
          </a:p>
          <a:p>
            <a:endParaRPr lang="en-US" dirty="0"/>
          </a:p>
          <a:p>
            <a:r>
              <a:rPr lang="en-US" dirty="0"/>
              <a:t>It’s basically a cloud-based virtual machine (AWS calls them </a:t>
            </a:r>
            <a:r>
              <a:rPr lang="en-US" b="1" dirty="0"/>
              <a:t>instances</a:t>
            </a:r>
            <a:r>
              <a:rPr lang="en-US" dirty="0"/>
              <a:t>) running on top of a customized Xen hypervisor.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3C12C19A-C25E-244F-B2E1-AED90B7AA7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30716" y="367744"/>
            <a:ext cx="956788" cy="956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02246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EC2 Deployment Options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76877"/>
          </a:xfrm>
        </p:spPr>
        <p:txBody>
          <a:bodyPr>
            <a:normAutofit fontScale="70000" lnSpcReduction="20000"/>
          </a:bodyPr>
          <a:lstStyle/>
          <a:p>
            <a:r>
              <a:rPr lang="en-US" b="1" dirty="0"/>
              <a:t>On Demand</a:t>
            </a:r>
            <a:r>
              <a:rPr lang="en-US" dirty="0"/>
              <a:t>: pay a fixed rate for the EC2 instance on a per-second basis.</a:t>
            </a:r>
          </a:p>
          <a:p>
            <a:pPr lvl="2"/>
            <a:r>
              <a:rPr lang="en-US" dirty="0"/>
              <a:t>Short-term unpredictable workloads.</a:t>
            </a:r>
          </a:p>
          <a:p>
            <a:pPr lvl="2"/>
            <a:r>
              <a:rPr lang="en-US" dirty="0"/>
              <a:t>Customer controls start/termination because the application cannot be interrupted.</a:t>
            </a:r>
          </a:p>
          <a:p>
            <a:pPr lvl="2"/>
            <a:endParaRPr lang="en-US" dirty="0"/>
          </a:p>
          <a:p>
            <a:r>
              <a:rPr lang="en-US" b="1" dirty="0"/>
              <a:t>Reserved</a:t>
            </a:r>
            <a:r>
              <a:rPr lang="en-US" dirty="0"/>
              <a:t>: reserve a certain amount of computing capacity for 1-to-3 years at a discounted rate.</a:t>
            </a:r>
          </a:p>
          <a:p>
            <a:pPr lvl="2"/>
            <a:r>
              <a:rPr lang="en-US" dirty="0"/>
              <a:t>Long-term, predictable workloads with known capacity requirements.</a:t>
            </a:r>
          </a:p>
          <a:p>
            <a:pPr lvl="2"/>
            <a:r>
              <a:rPr lang="en-US" dirty="0"/>
              <a:t>Convertible option: upgrade to bigger instance with no penalty</a:t>
            </a:r>
          </a:p>
          <a:p>
            <a:pPr lvl="2"/>
            <a:endParaRPr lang="en-US" dirty="0"/>
          </a:p>
          <a:p>
            <a:r>
              <a:rPr lang="en-US" b="1" dirty="0"/>
              <a:t>Spot</a:t>
            </a:r>
            <a:r>
              <a:rPr lang="en-US" dirty="0"/>
              <a:t>: make a bid for computing capacity that’s not currently being used.</a:t>
            </a:r>
          </a:p>
          <a:p>
            <a:pPr lvl="2"/>
            <a:r>
              <a:rPr lang="en-US" dirty="0"/>
              <a:t>Very short-term workloads.</a:t>
            </a:r>
          </a:p>
          <a:p>
            <a:pPr lvl="2"/>
            <a:r>
              <a:rPr lang="en-US" dirty="0"/>
              <a:t>AWS may shutdown the instance at any time if the spot prices increases over the bid price.</a:t>
            </a:r>
          </a:p>
          <a:p>
            <a:pPr lvl="2"/>
            <a:r>
              <a:rPr lang="en-US" dirty="0"/>
              <a:t>Option to persist data after shutdown.</a:t>
            </a:r>
          </a:p>
        </p:txBody>
      </p:sp>
    </p:spTree>
    <p:extLst>
      <p:ext uri="{BB962C8B-B14F-4D97-AF65-F5344CB8AC3E}">
        <p14:creationId xmlns:p14="http://schemas.microsoft.com/office/powerpoint/2010/main" val="31136830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Virtualization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0629"/>
          </a:xfrm>
        </p:spPr>
        <p:txBody>
          <a:bodyPr>
            <a:normAutofit/>
          </a:bodyPr>
          <a:lstStyle/>
          <a:p>
            <a:r>
              <a:rPr lang="en-US" b="1" dirty="0"/>
              <a:t>We can create software which emulates hardware.</a:t>
            </a:r>
          </a:p>
          <a:p>
            <a:pPr lvl="1"/>
            <a:r>
              <a:rPr lang="en-US" dirty="0"/>
              <a:t>Each emulated virtual system can have its own OS and set of applications.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Multiple stacks are logically partitioned from a process, memory, and networking perspective.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915944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EC2 Instance Types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26988478"/>
              </p:ext>
            </p:extLst>
          </p:nvPr>
        </p:nvGraphicFramePr>
        <p:xfrm>
          <a:off x="457200" y="1600200"/>
          <a:ext cx="8229600" cy="3977640"/>
        </p:xfrm>
        <a:graphic>
          <a:graphicData uri="http://schemas.openxmlformats.org/drawingml/2006/table">
            <a:tbl>
              <a:tblPr firstRow="1" bandRow="1">
                <a:tableStyleId>{08FB837D-C827-4EFA-A057-4D05807E0F7C}</a:tableStyleId>
              </a:tblPr>
              <a:tblGrid>
                <a:gridCol w="13305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990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Purpose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T2/ T3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Low cost, general purpose computing, small</a:t>
                      </a:r>
                      <a:r>
                        <a:rPr lang="en-US" baseline="0" dirty="0"/>
                        <a:t> app server or test/dev server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M4/ M5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General purpose computing, typical</a:t>
                      </a:r>
                      <a:r>
                        <a:rPr lang="en-US" baseline="0" dirty="0"/>
                        <a:t> application server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C4/ C5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Compute optimized, CPU</a:t>
                      </a:r>
                      <a:r>
                        <a:rPr lang="en-US" baseline="0" dirty="0"/>
                        <a:t> intensive applications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R4/ R5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Memory optimized, in-memory caching or database systems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X1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Large-scale in-memory systems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74052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P2/ P3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GPU-accelerated systems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6172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Graphics optimized (GPU), video transcoding and machine learning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High speed storage</a:t>
                      </a:r>
                      <a:r>
                        <a:rPr lang="en-US" baseline="0" dirty="0"/>
                        <a:t> optimized, database systems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H1/ D2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Dense</a:t>
                      </a:r>
                      <a:r>
                        <a:rPr lang="en-US" baseline="0" dirty="0"/>
                        <a:t> local storage system, file servers, Hadoop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457200" y="6060012"/>
            <a:ext cx="8122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 Easy way to compare instance features and pricing: </a:t>
            </a:r>
            <a:r>
              <a:rPr lang="en-US" dirty="0">
                <a:hlinkClick r:id="rId2"/>
              </a:rPr>
              <a:t>http://www.ec2instances.info/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454081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EC2 Amazon Machine Image (AMI)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90532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You create an EC2 instance using an AMI (template).</a:t>
            </a:r>
          </a:p>
          <a:p>
            <a:endParaRPr lang="en-US" dirty="0"/>
          </a:p>
          <a:p>
            <a:r>
              <a:rPr lang="en-US" dirty="0"/>
              <a:t>An AMI defines the base OS, applications, networking and storage components for an EC2 instance.</a:t>
            </a:r>
          </a:p>
          <a:p>
            <a:endParaRPr lang="en-US" dirty="0"/>
          </a:p>
          <a:p>
            <a:r>
              <a:rPr lang="en-US" dirty="0"/>
              <a:t>AMI sources:</a:t>
            </a:r>
          </a:p>
          <a:p>
            <a:pPr lvl="1"/>
            <a:r>
              <a:rPr lang="en-US" dirty="0"/>
              <a:t>Amazon curated images</a:t>
            </a:r>
          </a:p>
          <a:p>
            <a:pPr lvl="1"/>
            <a:r>
              <a:rPr lang="en-US" dirty="0"/>
              <a:t>Community provided images</a:t>
            </a:r>
          </a:p>
          <a:p>
            <a:pPr lvl="1"/>
            <a:r>
              <a:rPr lang="en-US" dirty="0"/>
              <a:t>Commercial images on the Amazon Marketplace</a:t>
            </a:r>
          </a:p>
          <a:p>
            <a:pPr lvl="1"/>
            <a:r>
              <a:rPr lang="en-US" dirty="0"/>
              <a:t>Your own private images</a:t>
            </a:r>
          </a:p>
          <a:p>
            <a:pPr lvl="1"/>
            <a:endParaRPr lang="en-US" dirty="0"/>
          </a:p>
          <a:p>
            <a:r>
              <a:rPr lang="en-US" dirty="0"/>
              <a:t>AMIs only exist within a </a:t>
            </a:r>
            <a:r>
              <a:rPr lang="en-US" b="1" dirty="0"/>
              <a:t>specific region </a:t>
            </a:r>
            <a:r>
              <a:rPr lang="en-US" dirty="0"/>
              <a:t>(you can copy to other regions if necessary).</a:t>
            </a:r>
          </a:p>
        </p:txBody>
      </p:sp>
    </p:spTree>
    <p:extLst>
      <p:ext uri="{BB962C8B-B14F-4D97-AF65-F5344CB8AC3E}">
        <p14:creationId xmlns:p14="http://schemas.microsoft.com/office/powerpoint/2010/main" val="200758348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Elastic Block Storage (EBS)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2059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Service that allows you to create disk storage </a:t>
            </a:r>
            <a:r>
              <a:rPr lang="en-US" b="1" dirty="0"/>
              <a:t>volumes</a:t>
            </a:r>
            <a:r>
              <a:rPr lang="en-US" dirty="0"/>
              <a:t> that can be attached to EC2 instances.</a:t>
            </a:r>
          </a:p>
          <a:p>
            <a:pPr lvl="1"/>
            <a:r>
              <a:rPr lang="en-US" dirty="0"/>
              <a:t>A volume is like a hard drive for your instance.</a:t>
            </a:r>
          </a:p>
          <a:p>
            <a:pPr lvl="1"/>
            <a:endParaRPr lang="en-US" dirty="0"/>
          </a:p>
          <a:p>
            <a:r>
              <a:rPr lang="en-US" dirty="0"/>
              <a:t>EBS volumes are </a:t>
            </a:r>
            <a:r>
              <a:rPr lang="en-US" b="1" dirty="0"/>
              <a:t>block storage </a:t>
            </a:r>
            <a:r>
              <a:rPr lang="en-US" dirty="0"/>
              <a:t>and support file systems and databases.</a:t>
            </a:r>
          </a:p>
          <a:p>
            <a:endParaRPr lang="en-US" dirty="0"/>
          </a:p>
          <a:p>
            <a:r>
              <a:rPr lang="en-US" dirty="0"/>
              <a:t>Each volume replicated within the AZ to provide high availability.</a:t>
            </a:r>
          </a:p>
          <a:p>
            <a:pPr lvl="1"/>
            <a:r>
              <a:rPr lang="en-US" dirty="0"/>
              <a:t>Its delivered like a volume from a SAN.</a:t>
            </a:r>
          </a:p>
          <a:p>
            <a:pPr lvl="1"/>
            <a:r>
              <a:rPr lang="en-US" dirty="0"/>
              <a:t>EC2 instance sees it as a physically attached drive.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7F6040BC-1330-AE4E-99FC-521EB1E8B4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24234" y="320379"/>
            <a:ext cx="1188540" cy="1188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32930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EBS Volume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4950"/>
          </a:xfrm>
        </p:spPr>
        <p:txBody>
          <a:bodyPr>
            <a:normAutofit fontScale="77500" lnSpcReduction="20000"/>
          </a:bodyPr>
          <a:lstStyle/>
          <a:p>
            <a:r>
              <a:rPr lang="en-US" b="1" dirty="0"/>
              <a:t>General Purpose SSD </a:t>
            </a:r>
            <a:r>
              <a:rPr lang="en-US" dirty="0"/>
              <a:t>(gp2, gp3)</a:t>
            </a:r>
          </a:p>
          <a:p>
            <a:pPr lvl="1"/>
            <a:r>
              <a:rPr lang="en-US" dirty="0"/>
              <a:t>5 9’s availability (99.999%)</a:t>
            </a:r>
          </a:p>
          <a:p>
            <a:pPr lvl="1"/>
            <a:r>
              <a:rPr lang="en-US" dirty="0"/>
              <a:t>3 IOPS per GB, up to 16,000 IOPS/volume</a:t>
            </a:r>
          </a:p>
          <a:p>
            <a:pPr lvl="1"/>
            <a:r>
              <a:rPr lang="en-US" dirty="0"/>
              <a:t>Flexibly define IOPS (gp3)</a:t>
            </a:r>
          </a:p>
          <a:p>
            <a:pPr lvl="1"/>
            <a:endParaRPr lang="en-US" dirty="0"/>
          </a:p>
          <a:p>
            <a:r>
              <a:rPr lang="en-US" b="1" dirty="0"/>
              <a:t>Provisioned IOPS SSD </a:t>
            </a:r>
            <a:r>
              <a:rPr lang="en-US" dirty="0"/>
              <a:t>(io1)</a:t>
            </a:r>
          </a:p>
          <a:p>
            <a:pPr lvl="1"/>
            <a:r>
              <a:rPr lang="en-US" dirty="0"/>
              <a:t>Very high IOPS capacity for disk I/O intensive applications requiring &gt; 16,000 IOPS</a:t>
            </a:r>
          </a:p>
          <a:p>
            <a:pPr lvl="1"/>
            <a:endParaRPr lang="en-US" dirty="0"/>
          </a:p>
          <a:p>
            <a:r>
              <a:rPr lang="en-US" b="1" dirty="0"/>
              <a:t>Throughput Optimized HDD </a:t>
            </a:r>
            <a:r>
              <a:rPr lang="en-US" dirty="0"/>
              <a:t>(st1)</a:t>
            </a:r>
            <a:endParaRPr lang="en-US" b="1" dirty="0"/>
          </a:p>
          <a:p>
            <a:pPr lvl="1"/>
            <a:r>
              <a:rPr lang="en-US" dirty="0"/>
              <a:t>Magnetic storage for streaming applications</a:t>
            </a:r>
          </a:p>
          <a:p>
            <a:pPr lvl="1"/>
            <a:endParaRPr lang="en-US" dirty="0"/>
          </a:p>
          <a:p>
            <a:r>
              <a:rPr lang="en-US" b="1" dirty="0"/>
              <a:t>Cold HDD </a:t>
            </a:r>
            <a:r>
              <a:rPr lang="en-US" dirty="0"/>
              <a:t>(sc1)</a:t>
            </a:r>
          </a:p>
          <a:p>
            <a:pPr lvl="1"/>
            <a:r>
              <a:rPr lang="en-US" dirty="0"/>
              <a:t>Cheapest storage designed for infrequently accessed data</a:t>
            </a:r>
          </a:p>
        </p:txBody>
      </p:sp>
    </p:spTree>
    <p:extLst>
      <p:ext uri="{BB962C8B-B14F-4D97-AF65-F5344CB8AC3E}">
        <p14:creationId xmlns:p14="http://schemas.microsoft.com/office/powerpoint/2010/main" val="216821938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EBS Snapshots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22259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A </a:t>
            </a:r>
            <a:r>
              <a:rPr lang="en-US" b="1" dirty="0"/>
              <a:t>snapshot</a:t>
            </a:r>
            <a:r>
              <a:rPr lang="en-US" dirty="0"/>
              <a:t> is a point-in-time copy of an EBS volume stored on S3.</a:t>
            </a:r>
          </a:p>
          <a:p>
            <a:endParaRPr lang="en-US" dirty="0"/>
          </a:p>
          <a:p>
            <a:r>
              <a:rPr lang="en-US" dirty="0"/>
              <a:t>Snapshots are incremental, only saving data that changed since the previous snapshot.</a:t>
            </a:r>
          </a:p>
          <a:p>
            <a:endParaRPr lang="en-US" dirty="0"/>
          </a:p>
          <a:p>
            <a:r>
              <a:rPr lang="en-US" dirty="0"/>
              <a:t>You pay for snapshot storage at S3 rates.</a:t>
            </a:r>
          </a:p>
          <a:p>
            <a:endParaRPr lang="en-US" dirty="0"/>
          </a:p>
          <a:p>
            <a:r>
              <a:rPr lang="en-US" dirty="0"/>
              <a:t>Benefits:</a:t>
            </a:r>
          </a:p>
          <a:p>
            <a:pPr lvl="1"/>
            <a:r>
              <a:rPr lang="en-US" dirty="0"/>
              <a:t>Quickly backup data periodically or before making big changes.</a:t>
            </a:r>
          </a:p>
          <a:p>
            <a:pPr lvl="1"/>
            <a:r>
              <a:rPr lang="en-US" dirty="0"/>
              <a:t>Roll back system changes by reverting to previous snapshots.</a:t>
            </a:r>
          </a:p>
          <a:p>
            <a:pPr lvl="1"/>
            <a:endParaRPr lang="en-US" dirty="0"/>
          </a:p>
          <a:p>
            <a:r>
              <a:rPr lang="en-US" dirty="0"/>
              <a:t>Notes:</a:t>
            </a:r>
          </a:p>
          <a:p>
            <a:pPr lvl="1"/>
            <a:r>
              <a:rPr lang="en-US" dirty="0"/>
              <a:t>Initial snapshots will take longer.</a:t>
            </a:r>
          </a:p>
          <a:p>
            <a:pPr lvl="1"/>
            <a:r>
              <a:rPr lang="en-US" dirty="0"/>
              <a:t>You should stop a root volume before taking a snapshot to ensure consistency.</a:t>
            </a:r>
          </a:p>
        </p:txBody>
      </p:sp>
    </p:spTree>
    <p:extLst>
      <p:ext uri="{BB962C8B-B14F-4D97-AF65-F5344CB8AC3E}">
        <p14:creationId xmlns:p14="http://schemas.microsoft.com/office/powerpoint/2010/main" val="43077141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Instance Store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76877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Instance store is another data storage option for EC2 instances.</a:t>
            </a:r>
          </a:p>
          <a:p>
            <a:pPr lvl="1"/>
            <a:r>
              <a:rPr lang="en-US" dirty="0"/>
              <a:t>The original storage option!</a:t>
            </a:r>
          </a:p>
          <a:p>
            <a:pPr lvl="1"/>
            <a:endParaRPr lang="en-US" dirty="0"/>
          </a:p>
          <a:p>
            <a:r>
              <a:rPr lang="en-US" dirty="0"/>
              <a:t>Instance data is stored on a physical hard drive attached to the host server versus a networked volume.</a:t>
            </a:r>
          </a:p>
          <a:p>
            <a:endParaRPr lang="en-US" dirty="0"/>
          </a:p>
          <a:p>
            <a:r>
              <a:rPr lang="en-US" dirty="0"/>
              <a:t>The storage is </a:t>
            </a:r>
            <a:r>
              <a:rPr lang="en-US" b="1" dirty="0"/>
              <a:t>ephemeral</a:t>
            </a:r>
            <a:r>
              <a:rPr lang="en-US" dirty="0"/>
              <a:t>, if the instance is stopped the data is gone forever.</a:t>
            </a:r>
          </a:p>
          <a:p>
            <a:pPr lvl="1"/>
            <a:r>
              <a:rPr lang="en-US" dirty="0"/>
              <a:t>You can still reboot the instance without losing data though.</a:t>
            </a:r>
          </a:p>
          <a:p>
            <a:pPr lvl="1"/>
            <a:endParaRPr lang="en-US" dirty="0"/>
          </a:p>
          <a:p>
            <a:r>
              <a:rPr lang="en-US" dirty="0"/>
              <a:t>Why ephemeral storage?</a:t>
            </a:r>
          </a:p>
          <a:p>
            <a:pPr lvl="1"/>
            <a:r>
              <a:rPr lang="en-US" dirty="0"/>
              <a:t>Cheap</a:t>
            </a:r>
          </a:p>
          <a:p>
            <a:pPr lvl="1"/>
            <a:r>
              <a:rPr lang="en-US" dirty="0"/>
              <a:t>Data persistence may not matter in certain architectures.</a:t>
            </a:r>
          </a:p>
        </p:txBody>
      </p:sp>
    </p:spTree>
    <p:extLst>
      <p:ext uri="{BB962C8B-B14F-4D97-AF65-F5344CB8AC3E}">
        <p14:creationId xmlns:p14="http://schemas.microsoft.com/office/powerpoint/2010/main" val="231177664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EC2 User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51564"/>
          </a:xfrm>
        </p:spPr>
        <p:txBody>
          <a:bodyPr>
            <a:normAutofit fontScale="85000" lnSpcReduction="20000"/>
          </a:bodyPr>
          <a:lstStyle/>
          <a:p>
            <a:r>
              <a:rPr lang="en-US" b="1" dirty="0"/>
              <a:t>User Data </a:t>
            </a:r>
            <a:r>
              <a:rPr lang="en-US" dirty="0"/>
              <a:t>is a set of shell script commands automatically executed by the instance during the initial launch.</a:t>
            </a:r>
          </a:p>
          <a:p>
            <a:endParaRPr lang="en-US" dirty="0"/>
          </a:p>
          <a:p>
            <a:r>
              <a:rPr lang="en-US" dirty="0"/>
              <a:t>Commands are executed as root, therefore </a:t>
            </a:r>
            <a:r>
              <a:rPr lang="en-US" dirty="0" err="1"/>
              <a:t>sudo</a:t>
            </a:r>
            <a:r>
              <a:rPr lang="en-US" dirty="0"/>
              <a:t> is </a:t>
            </a:r>
            <a:r>
              <a:rPr lang="en-US" u="sng" dirty="0"/>
              <a:t>not</a:t>
            </a:r>
            <a:r>
              <a:rPr lang="en-US" dirty="0"/>
              <a:t> needed.</a:t>
            </a:r>
          </a:p>
          <a:p>
            <a:endParaRPr lang="en-US" dirty="0"/>
          </a:p>
          <a:p>
            <a:r>
              <a:rPr lang="en-US" dirty="0"/>
              <a:t>Commands are supplied via text entry or stored in a file.</a:t>
            </a:r>
          </a:p>
          <a:p>
            <a:endParaRPr lang="en-US" dirty="0"/>
          </a:p>
          <a:p>
            <a:r>
              <a:rPr lang="en-US" dirty="0"/>
              <a:t>Benefit: automate installation and configuration of instance.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766909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EC2 User Data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545" y="1594417"/>
            <a:ext cx="8844179" cy="4707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37604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Security Groups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35913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Security groups provide a security layer around EC2 instances.</a:t>
            </a:r>
          </a:p>
          <a:p>
            <a:pPr lvl="1"/>
            <a:r>
              <a:rPr lang="en-US" dirty="0"/>
              <a:t>Define a set of IP addresses and protocols that can send data to and from servers.</a:t>
            </a:r>
          </a:p>
          <a:p>
            <a:pPr lvl="1"/>
            <a:r>
              <a:rPr lang="en-US" dirty="0"/>
              <a:t>It’s like a basic layer-4 firewall system.</a:t>
            </a:r>
          </a:p>
          <a:p>
            <a:pPr lvl="1"/>
            <a:endParaRPr lang="en-US" dirty="0"/>
          </a:p>
          <a:p>
            <a:r>
              <a:rPr lang="en-US" dirty="0"/>
              <a:t>Default security group</a:t>
            </a:r>
          </a:p>
          <a:p>
            <a:pPr lvl="1"/>
            <a:r>
              <a:rPr lang="en-US" dirty="0"/>
              <a:t>All inbound traffic is blocked.</a:t>
            </a:r>
          </a:p>
          <a:p>
            <a:pPr lvl="1"/>
            <a:r>
              <a:rPr lang="en-US" dirty="0"/>
              <a:t>All outbound traffic is allowed.</a:t>
            </a:r>
          </a:p>
          <a:p>
            <a:pPr lvl="1"/>
            <a:endParaRPr lang="en-US" dirty="0"/>
          </a:p>
          <a:p>
            <a:r>
              <a:rPr lang="en-US" dirty="0"/>
              <a:t>Security groups are </a:t>
            </a:r>
            <a:r>
              <a:rPr lang="en-US" b="1" u="sng" dirty="0" err="1"/>
              <a:t>stateful</a:t>
            </a:r>
            <a:r>
              <a:rPr lang="en-US" dirty="0"/>
              <a:t> meaning that responses from allowed connections are valid.</a:t>
            </a:r>
          </a:p>
          <a:p>
            <a:pPr lvl="1"/>
            <a:r>
              <a:rPr lang="en-US" dirty="0"/>
              <a:t>Server can initiate outbound web request and receive an inbound response even if port 80 (http) incoming traffic is blocked.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985089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Security Groups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2608485" y="1544659"/>
            <a:ext cx="6334238" cy="4959423"/>
            <a:chOff x="1128889" y="1651000"/>
            <a:chExt cx="7140222" cy="4750106"/>
          </a:xfrm>
        </p:grpSpPr>
        <p:sp>
          <p:nvSpPr>
            <p:cNvPr id="4" name="Rounded Rectangle 3"/>
            <p:cNvSpPr/>
            <p:nvPr/>
          </p:nvSpPr>
          <p:spPr>
            <a:xfrm>
              <a:off x="1128889" y="1651000"/>
              <a:ext cx="7140222" cy="4727222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ounded Rectangle 4"/>
            <p:cNvSpPr/>
            <p:nvPr/>
          </p:nvSpPr>
          <p:spPr>
            <a:xfrm>
              <a:off x="1590258" y="2460013"/>
              <a:ext cx="2917385" cy="3455459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5014708" y="2463669"/>
              <a:ext cx="2917385" cy="3455459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445321" y="6031774"/>
              <a:ext cx="5693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VPC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964685" y="2574432"/>
              <a:ext cx="20759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Web Security Group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472337" y="2581278"/>
              <a:ext cx="19020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DB Security Group</a:t>
              </a:r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2093652" y="3249505"/>
              <a:ext cx="853639" cy="755167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Instance</a:t>
              </a: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3317382" y="4473313"/>
              <a:ext cx="867970" cy="755167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Instance</a:t>
              </a:r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2093653" y="4461394"/>
              <a:ext cx="853638" cy="755167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Instance</a:t>
              </a:r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3317381" y="3233931"/>
              <a:ext cx="867971" cy="755167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Instance</a:t>
              </a:r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6619295" y="3176721"/>
              <a:ext cx="867555" cy="755167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Instance</a:t>
              </a:r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5372611" y="3176721"/>
              <a:ext cx="876177" cy="755167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Instance</a:t>
              </a: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217374" y="1417639"/>
            <a:ext cx="229958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SG can contain any number of EC2 instances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/>
              <a:t>An EC2 instance may be associated with up to 5 different security groups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/>
              <a:t>0.0.0.0/0 represents “everywhere”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464347" y="5412027"/>
            <a:ext cx="192873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Incoming port 80 from 0.0.0.0/0</a:t>
            </a:r>
          </a:p>
          <a:p>
            <a:r>
              <a:rPr lang="en-US" sz="1000" dirty="0"/>
              <a:t>Incoming port 443 from 0.0.0.0/0</a:t>
            </a:r>
          </a:p>
          <a:p>
            <a:r>
              <a:rPr lang="en-US" sz="1000" dirty="0"/>
              <a:t>Outgoing any to 0.0.0.0/0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461647" y="5391140"/>
            <a:ext cx="199285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Incoming port 3306 from Web SG</a:t>
            </a:r>
          </a:p>
          <a:p>
            <a:r>
              <a:rPr lang="en-US" sz="1000" dirty="0"/>
              <a:t>Incoming port 22 from Web SG</a:t>
            </a:r>
          </a:p>
          <a:p>
            <a:r>
              <a:rPr lang="en-US" sz="1000" dirty="0"/>
              <a:t>Outgoing port 80 to Web SG</a:t>
            </a:r>
          </a:p>
        </p:txBody>
      </p:sp>
    </p:spTree>
    <p:extLst>
      <p:ext uri="{BB962C8B-B14F-4D97-AF65-F5344CB8AC3E}">
        <p14:creationId xmlns:p14="http://schemas.microsoft.com/office/powerpoint/2010/main" val="26551487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Virtualization solves problems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0629"/>
          </a:xfrm>
        </p:spPr>
        <p:txBody>
          <a:bodyPr>
            <a:normAutofit/>
          </a:bodyPr>
          <a:lstStyle/>
          <a:p>
            <a:r>
              <a:rPr lang="en-US" dirty="0"/>
              <a:t>Servers become as easy to maintain as software.</a:t>
            </a:r>
          </a:p>
          <a:p>
            <a:pPr lvl="1"/>
            <a:r>
              <a:rPr lang="en-US" dirty="0"/>
              <a:t>It’s easier to move software around than physical servers.</a:t>
            </a:r>
          </a:p>
          <a:p>
            <a:pPr lvl="1"/>
            <a:endParaRPr lang="en-US" dirty="0"/>
          </a:p>
          <a:p>
            <a:r>
              <a:rPr lang="en-US" dirty="0"/>
              <a:t>No need to purchase a separate server for each user or team because virtualization provides partitioning.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434399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EC2 Placement Groups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38976"/>
          </a:xfrm>
        </p:spPr>
        <p:txBody>
          <a:bodyPr>
            <a:normAutofit fontScale="77500" lnSpcReduction="20000"/>
          </a:bodyPr>
          <a:lstStyle/>
          <a:p>
            <a:r>
              <a:rPr lang="en-US" b="1" dirty="0"/>
              <a:t>Cluster placement group</a:t>
            </a:r>
            <a:r>
              <a:rPr lang="en-US" dirty="0"/>
              <a:t>: A set of EC2 instances placed together in a single AZ to improve network performance.</a:t>
            </a:r>
          </a:p>
          <a:p>
            <a:endParaRPr lang="en-US" dirty="0"/>
          </a:p>
          <a:p>
            <a:pPr lvl="1"/>
            <a:r>
              <a:rPr lang="en-US" dirty="0"/>
              <a:t>Very low latency network access within a single AZ.</a:t>
            </a:r>
          </a:p>
          <a:p>
            <a:pPr lvl="1"/>
            <a:r>
              <a:rPr lang="en-US" dirty="0"/>
              <a:t>Only supports certain types of instances.</a:t>
            </a:r>
          </a:p>
          <a:p>
            <a:pPr lvl="1"/>
            <a:r>
              <a:rPr lang="en-US" dirty="0"/>
              <a:t>Instances in a placement group should be similar type and cannot merge </a:t>
            </a:r>
            <a:r>
              <a:rPr lang="en-US"/>
              <a:t>placement groups.</a:t>
            </a:r>
            <a:endParaRPr lang="en-US" dirty="0"/>
          </a:p>
          <a:p>
            <a:pPr lvl="1"/>
            <a:r>
              <a:rPr lang="en-US" dirty="0"/>
              <a:t>High performance computing, Big data/ Hadoop</a:t>
            </a:r>
          </a:p>
          <a:p>
            <a:pPr lvl="1"/>
            <a:endParaRPr lang="en-US" dirty="0"/>
          </a:p>
          <a:p>
            <a:r>
              <a:rPr lang="en-US" b="1" dirty="0"/>
              <a:t>Spread placement group</a:t>
            </a:r>
            <a:r>
              <a:rPr lang="en-US" dirty="0"/>
              <a:t>: A set of instances placed on distinct physical hardware hosts.</a:t>
            </a:r>
          </a:p>
          <a:p>
            <a:pPr lvl="2"/>
            <a:r>
              <a:rPr lang="en-US" dirty="0"/>
              <a:t>Ensure that certain business applications never run on the same physical servers.</a:t>
            </a:r>
          </a:p>
          <a:p>
            <a:pPr lvl="2"/>
            <a:r>
              <a:rPr lang="en-US" dirty="0"/>
              <a:t>Able to span multiple AZs.</a:t>
            </a:r>
          </a:p>
        </p:txBody>
      </p:sp>
    </p:spTree>
    <p:extLst>
      <p:ext uri="{BB962C8B-B14F-4D97-AF65-F5344CB8AC3E}">
        <p14:creationId xmlns:p14="http://schemas.microsoft.com/office/powerpoint/2010/main" val="425028770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EC2 Hands-on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53986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Launch a new EC2 instance</a:t>
            </a:r>
          </a:p>
          <a:p>
            <a:pPr lvl="1"/>
            <a:r>
              <a:rPr lang="en-US" dirty="0"/>
              <a:t>Select an Amazon Linux AMI</a:t>
            </a:r>
          </a:p>
          <a:p>
            <a:pPr lvl="1"/>
            <a:r>
              <a:rPr lang="en-US" dirty="0"/>
              <a:t>Choose an instance type</a:t>
            </a:r>
          </a:p>
          <a:p>
            <a:pPr lvl="1"/>
            <a:r>
              <a:rPr lang="en-US" dirty="0"/>
              <a:t>Add/modify storage</a:t>
            </a:r>
          </a:p>
          <a:p>
            <a:pPr lvl="1"/>
            <a:r>
              <a:rPr lang="en-US" dirty="0"/>
              <a:t>Tag instance</a:t>
            </a:r>
          </a:p>
          <a:p>
            <a:pPr lvl="1"/>
            <a:endParaRPr lang="en-US" dirty="0"/>
          </a:p>
          <a:p>
            <a:r>
              <a:rPr lang="en-US" dirty="0"/>
              <a:t>Log into EC2 instance</a:t>
            </a:r>
          </a:p>
          <a:p>
            <a:pPr lvl="1"/>
            <a:r>
              <a:rPr lang="en-US" dirty="0"/>
              <a:t>Add a new security group (webservers)</a:t>
            </a:r>
          </a:p>
          <a:p>
            <a:pPr lvl="1"/>
            <a:r>
              <a:rPr lang="en-US"/>
              <a:t>Update </a:t>
            </a:r>
            <a:r>
              <a:rPr lang="en-US" dirty="0"/>
              <a:t>server packages</a:t>
            </a:r>
          </a:p>
          <a:p>
            <a:pPr lvl="1"/>
            <a:r>
              <a:rPr lang="en-US" dirty="0"/>
              <a:t>Show instance meta-data capability:</a:t>
            </a:r>
          </a:p>
          <a:p>
            <a:pPr lvl="2"/>
            <a:r>
              <a:rPr lang="en-US" dirty="0"/>
              <a:t>curl </a:t>
            </a:r>
            <a:r>
              <a:rPr lang="en-US" dirty="0">
                <a:hlinkClick r:id="rId2"/>
              </a:rPr>
              <a:t>http://169.254.169.254/latest/meta-data/</a:t>
            </a:r>
            <a:r>
              <a:rPr lang="en-US" dirty="0"/>
              <a:t> </a:t>
            </a:r>
          </a:p>
          <a:p>
            <a:pPr lvl="2"/>
            <a:r>
              <a:rPr lang="en-US" dirty="0"/>
              <a:t>curl http://instance-data/latest/meta-data/</a:t>
            </a:r>
          </a:p>
          <a:p>
            <a:pPr lvl="1"/>
            <a:r>
              <a:rPr lang="en-US" dirty="0"/>
              <a:t>Show AWS CLI (</a:t>
            </a:r>
            <a:r>
              <a:rPr lang="en-US" dirty="0" err="1"/>
              <a:t>aws</a:t>
            </a:r>
            <a:r>
              <a:rPr lang="en-US" dirty="0"/>
              <a:t> help)</a:t>
            </a:r>
          </a:p>
          <a:p>
            <a:pPr lvl="1"/>
            <a:endParaRPr lang="en-US" dirty="0"/>
          </a:p>
          <a:p>
            <a:r>
              <a:rPr lang="en-US" dirty="0"/>
              <a:t>Snapshot instance volume</a:t>
            </a:r>
          </a:p>
          <a:p>
            <a:r>
              <a:rPr lang="en-US" dirty="0"/>
              <a:t>Create AMI from instance</a:t>
            </a:r>
          </a:p>
          <a:p>
            <a:r>
              <a:rPr lang="en-US" dirty="0"/>
              <a:t>Terminate EC2 instance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8698" y="403586"/>
            <a:ext cx="1014052" cy="1014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4649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Virtualization definitions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0629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First, some definitions:</a:t>
            </a:r>
          </a:p>
          <a:p>
            <a:pPr lvl="1"/>
            <a:r>
              <a:rPr lang="en-US" b="1" dirty="0"/>
              <a:t>Host machine</a:t>
            </a:r>
            <a:r>
              <a:rPr lang="en-US" dirty="0"/>
              <a:t>: physical server that supports multiple virtual machines.</a:t>
            </a:r>
          </a:p>
          <a:p>
            <a:pPr lvl="1"/>
            <a:endParaRPr lang="en-US" dirty="0"/>
          </a:p>
          <a:p>
            <a:pPr lvl="1"/>
            <a:r>
              <a:rPr lang="en-US" b="1" dirty="0"/>
              <a:t>Virtual machine</a:t>
            </a:r>
            <a:r>
              <a:rPr lang="en-US" dirty="0"/>
              <a:t>: virtualized server instance running on a host machine (also known as an </a:t>
            </a:r>
            <a:r>
              <a:rPr lang="en-US" i="1" dirty="0"/>
              <a:t>instance</a:t>
            </a:r>
            <a:r>
              <a:rPr lang="en-US" dirty="0"/>
              <a:t> or a </a:t>
            </a:r>
            <a:r>
              <a:rPr lang="en-US" i="1" dirty="0"/>
              <a:t>workload</a:t>
            </a:r>
            <a:r>
              <a:rPr lang="en-US" dirty="0"/>
              <a:t>).</a:t>
            </a:r>
          </a:p>
          <a:p>
            <a:pPr lvl="1"/>
            <a:endParaRPr lang="en-US" dirty="0"/>
          </a:p>
          <a:p>
            <a:pPr lvl="1"/>
            <a:r>
              <a:rPr lang="en-US" b="1" dirty="0"/>
              <a:t>Host OS</a:t>
            </a:r>
            <a:r>
              <a:rPr lang="en-US" dirty="0"/>
              <a:t>: operating system running on a bare-metal server.</a:t>
            </a:r>
          </a:p>
          <a:p>
            <a:pPr lvl="1"/>
            <a:endParaRPr lang="en-US" dirty="0"/>
          </a:p>
          <a:p>
            <a:pPr lvl="1"/>
            <a:r>
              <a:rPr lang="en-US" b="1" dirty="0"/>
              <a:t>Guest OS</a:t>
            </a:r>
            <a:r>
              <a:rPr lang="en-US" dirty="0"/>
              <a:t>: operating system running on a virtual machine.</a:t>
            </a:r>
          </a:p>
          <a:p>
            <a:pPr lvl="1"/>
            <a:endParaRPr lang="en-US" dirty="0"/>
          </a:p>
          <a:p>
            <a:pPr lvl="1"/>
            <a:r>
              <a:rPr lang="en-US" b="1" dirty="0"/>
              <a:t>Hypervisor</a:t>
            </a:r>
            <a:r>
              <a:rPr lang="en-US" dirty="0"/>
              <a:t>: Software that emulates and manages the communication between virtual machines and the physical server.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26453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Virtualization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001416"/>
          </a:xfrm>
        </p:spPr>
        <p:txBody>
          <a:bodyPr>
            <a:normAutofit fontScale="92500"/>
          </a:bodyPr>
          <a:lstStyle/>
          <a:p>
            <a:r>
              <a:rPr lang="en-US" b="1" dirty="0"/>
              <a:t>Hardware virtualization</a:t>
            </a:r>
          </a:p>
          <a:p>
            <a:pPr lvl="1"/>
            <a:r>
              <a:rPr lang="en-US" dirty="0"/>
              <a:t>Part of physical server dedicated to a specific stack.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Big expensive mainframe-type systems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2115" y="3827666"/>
            <a:ext cx="4829469" cy="2693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1176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Virtualization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1" dirty="0"/>
              <a:t>Software virtualization</a:t>
            </a:r>
          </a:p>
          <a:p>
            <a:pPr lvl="1"/>
            <a:r>
              <a:rPr lang="en-US" dirty="0"/>
              <a:t>Two types available:</a:t>
            </a:r>
          </a:p>
          <a:p>
            <a:pPr lvl="1"/>
            <a:endParaRPr lang="en-US" dirty="0"/>
          </a:p>
          <a:p>
            <a:pPr lvl="1"/>
            <a:r>
              <a:rPr lang="en-US" b="1" dirty="0"/>
              <a:t>Type 1 Hypervisor</a:t>
            </a:r>
          </a:p>
          <a:p>
            <a:pPr lvl="2"/>
            <a:r>
              <a:rPr lang="en-US" dirty="0"/>
              <a:t>Runs on top of the bare-metal server and sits between hardware and operating systems in the stacks.</a:t>
            </a:r>
          </a:p>
          <a:p>
            <a:pPr lvl="2"/>
            <a:r>
              <a:rPr lang="en-US" dirty="0"/>
              <a:t>Examples: VMWare ESX, Microsoft Virtual Server, Xen</a:t>
            </a:r>
          </a:p>
          <a:p>
            <a:pPr lvl="2"/>
            <a:endParaRPr lang="en-US" dirty="0"/>
          </a:p>
          <a:p>
            <a:pPr lvl="1"/>
            <a:r>
              <a:rPr lang="en-US" b="1" dirty="0"/>
              <a:t>Type 2 Hypervisor</a:t>
            </a:r>
          </a:p>
          <a:p>
            <a:pPr lvl="2"/>
            <a:r>
              <a:rPr lang="en-US" dirty="0"/>
              <a:t>Runs on top of an operating system.</a:t>
            </a:r>
          </a:p>
          <a:p>
            <a:pPr lvl="2"/>
            <a:r>
              <a:rPr lang="en-US" dirty="0"/>
              <a:t>Easy installation (no special hypervisor or storage required).</a:t>
            </a:r>
          </a:p>
          <a:p>
            <a:pPr lvl="2"/>
            <a:r>
              <a:rPr lang="en-US" dirty="0"/>
              <a:t>Example: Oracle </a:t>
            </a:r>
            <a:r>
              <a:rPr lang="en-US" dirty="0" err="1"/>
              <a:t>VirtualBox</a:t>
            </a:r>
            <a:r>
              <a:rPr lang="en-US" dirty="0"/>
              <a:t>, VMWare Fusion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12332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 1 vs. Type 2 Hypervisor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997" y="1873070"/>
            <a:ext cx="7795967" cy="4446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9603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9160</TotalTime>
  <Words>2841</Words>
  <Application>Microsoft Macintosh PowerPoint</Application>
  <PresentationFormat>On-screen Show (4:3)</PresentationFormat>
  <Paragraphs>478</Paragraphs>
  <Slides>51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4" baseType="lpstr">
      <vt:lpstr>Arial</vt:lpstr>
      <vt:lpstr>Calibri</vt:lpstr>
      <vt:lpstr>Office Theme</vt:lpstr>
      <vt:lpstr>DevOps &amp; Cloud Infrastructure SEIS 615 Virtualization &amp; AWS</vt:lpstr>
      <vt:lpstr>Agenda</vt:lpstr>
      <vt:lpstr>Virtualization</vt:lpstr>
      <vt:lpstr>Virtualization</vt:lpstr>
      <vt:lpstr>Virtualization solves problems</vt:lpstr>
      <vt:lpstr>Virtualization definitions</vt:lpstr>
      <vt:lpstr>Virtualization Types</vt:lpstr>
      <vt:lpstr>Virtualization Types</vt:lpstr>
      <vt:lpstr>Type 1 vs. Type 2 Hypervisor</vt:lpstr>
      <vt:lpstr>Virtualization Types</vt:lpstr>
      <vt:lpstr>Virtualization infrastructure</vt:lpstr>
      <vt:lpstr>Cloud Computing</vt:lpstr>
      <vt:lpstr>Cloud Computing Characteristics</vt:lpstr>
      <vt:lpstr>Cloud Computing Benefits</vt:lpstr>
      <vt:lpstr>Cloud Computing Service Models</vt:lpstr>
      <vt:lpstr>Cloud Deployment Models</vt:lpstr>
      <vt:lpstr>Amazon Web Services</vt:lpstr>
      <vt:lpstr>Why AWS?</vt:lpstr>
      <vt:lpstr>AWS Ecosystem</vt:lpstr>
      <vt:lpstr>Global Infrastructure</vt:lpstr>
      <vt:lpstr>AWS Regions &amp; Zones</vt:lpstr>
      <vt:lpstr>Identity &amp; Access Management (IAM)</vt:lpstr>
      <vt:lpstr>IAM Terms</vt:lpstr>
      <vt:lpstr>Hands-on</vt:lpstr>
      <vt:lpstr>IAM Hands-on</vt:lpstr>
      <vt:lpstr>IAM Hands-on</vt:lpstr>
      <vt:lpstr>Simple Storage Service (S3)</vt:lpstr>
      <vt:lpstr>S3</vt:lpstr>
      <vt:lpstr>S3</vt:lpstr>
      <vt:lpstr>S3 Storage Classes</vt:lpstr>
      <vt:lpstr>S3 Hands-on</vt:lpstr>
      <vt:lpstr>S3 Hands-on</vt:lpstr>
      <vt:lpstr>CloudFront</vt:lpstr>
      <vt:lpstr>CloudFront Edge Locations</vt:lpstr>
      <vt:lpstr>S3 Transfer Acceleration</vt:lpstr>
      <vt:lpstr>Snowball</vt:lpstr>
      <vt:lpstr>Snowmobile</vt:lpstr>
      <vt:lpstr>Elastic Compute Cloud (EC2)</vt:lpstr>
      <vt:lpstr>EC2 Deployment Options</vt:lpstr>
      <vt:lpstr>EC2 Instance Types</vt:lpstr>
      <vt:lpstr>EC2 Amazon Machine Image (AMI)</vt:lpstr>
      <vt:lpstr>Elastic Block Storage (EBS)</vt:lpstr>
      <vt:lpstr>EBS Volume Types</vt:lpstr>
      <vt:lpstr>EBS Snapshots</vt:lpstr>
      <vt:lpstr>Instance Store</vt:lpstr>
      <vt:lpstr>EC2 User Data</vt:lpstr>
      <vt:lpstr>EC2 User Data</vt:lpstr>
      <vt:lpstr>Security Groups</vt:lpstr>
      <vt:lpstr>Security Groups</vt:lpstr>
      <vt:lpstr>EC2 Placement Groups</vt:lpstr>
      <vt:lpstr>EC2 Hands-on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SEIS 6XX IT Infrastructure Week 12</dc:title>
  <dc:creator>Jason Baker</dc:creator>
  <cp:lastModifiedBy>Microsoft Office User</cp:lastModifiedBy>
  <cp:revision>151</cp:revision>
  <cp:lastPrinted>2016-08-08T03:31:15Z</cp:lastPrinted>
  <dcterms:created xsi:type="dcterms:W3CDTF">2016-04-02T16:28:50Z</dcterms:created>
  <dcterms:modified xsi:type="dcterms:W3CDTF">2021-09-12T01:38:13Z</dcterms:modified>
</cp:coreProperties>
</file>